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sldIdLst>
    <p:sldId id="256" r:id="rId2"/>
    <p:sldId id="259" r:id="rId3"/>
    <p:sldId id="260" r:id="rId4"/>
    <p:sldId id="261" r:id="rId5"/>
    <p:sldId id="263" r:id="rId6"/>
    <p:sldId id="266" r:id="rId7"/>
    <p:sldId id="270" r:id="rId8"/>
    <p:sldId id="274" r:id="rId9"/>
    <p:sldId id="285" r:id="rId10"/>
    <p:sldId id="275" r:id="rId11"/>
    <p:sldId id="276" r:id="rId12"/>
    <p:sldId id="277" r:id="rId13"/>
    <p:sldId id="279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rizio BURGIO" initials="FB" lastIdx="0" clrIdx="0">
    <p:extLst>
      <p:ext uri="{19B8F6BF-5375-455C-9EA6-DF929625EA0E}">
        <p15:presenceInfo xmlns:p15="http://schemas.microsoft.com/office/powerpoint/2012/main" userId="5215c9bb2a0e4f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21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37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22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18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69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78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25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9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97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64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4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5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84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08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20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76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40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98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breda.blogspot.com/2013/01/perche-leggere-ai-bambini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samoles.wordpress.com/2011/09/04/il-segreto-della-felicita-sta-in-una-formula-matematic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hia.com/it/produttori/l-acquaiolo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books.org/wiki/File:Question_book-4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www.familywelcome.org/lifestyle/bambini-tiranni/" TargetMode="External"/><Relationship Id="rId7" Type="http://schemas.openxmlformats.org/officeDocument/2006/relationships/hyperlink" Target="https://crespienrico.com/2012/02/07/meglio-stare-fermi-adozione-internazionale-in-nepal/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s://frz40.wordpress.com/2011/01/10/113-bambini-da-haiti-a-parigi/" TargetMode="External"/><Relationship Id="rId5" Type="http://schemas.openxmlformats.org/officeDocument/2006/relationships/hyperlink" Target="http://frontelibero.blogspot.com/2013/08/prima-infanzia-18-mesi-si-delinea-il.html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g"/><Relationship Id="rId9" Type="http://schemas.openxmlformats.org/officeDocument/2006/relationships/hyperlink" Target="http://www.scuoledimediglia.gov.it/scuola-dellinfanzi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avennanotizie.it/articoli/2016/06/09/i-bambini-ci-guardano-al-via-un-gruppo-di-confronto-per-genitori-separat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tturesconclusionate.blogspot.com/2016/02/diario-di-un-mese-di-libri-gennaio-2016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csbellano.gov.i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storia.wordpress.com/2013/04/29/una-marcia-in-piu-incontro-sulle-banche-dati-di-storia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tematicandoinsieme.wordpress.com/2012/07/20/il-libro-di-testo-di-matematic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ovannicarli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65B13-BF4B-4D74-BFA3-30474A020D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ADOZIONE BIMBI PICCOLI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E07EB7-E02B-4BFB-A196-82A912004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442" y="4751283"/>
            <a:ext cx="6620968" cy="861420"/>
          </a:xfrm>
        </p:spPr>
        <p:txBody>
          <a:bodyPr>
            <a:normAutofit fontScale="55000" lnSpcReduction="20000"/>
          </a:bodyPr>
          <a:lstStyle/>
          <a:p>
            <a:endParaRPr lang="it-IT" sz="4400" dirty="0"/>
          </a:p>
          <a:p>
            <a:r>
              <a:rPr lang="it-IT" sz="4400" dirty="0"/>
              <a:t>Idillio …e realtà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E9A6FC-6C04-422B-A9C1-EA5FDE3D3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6296" y="1124744"/>
            <a:ext cx="1800200" cy="2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22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C2A6B-22CF-4617-B7C2-1BCA000E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896162"/>
          </a:xfrm>
        </p:spPr>
        <p:txBody>
          <a:bodyPr/>
          <a:lstStyle/>
          <a:p>
            <a:pPr algn="just"/>
            <a:r>
              <a:rPr lang="it-IT" sz="2400" dirty="0"/>
              <a:t>La verità della nostra storia è che per un pezzetto abbiamo viaggiato in questo  mondo separatamente e poi ci siamo incontrati…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340AF40-45A7-496A-A671-840F70D51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2863" y="2251869"/>
            <a:ext cx="3200400" cy="3797300"/>
          </a:xfrm>
        </p:spPr>
      </p:pic>
    </p:spTree>
    <p:extLst>
      <p:ext uri="{BB962C8B-B14F-4D97-AF65-F5344CB8AC3E}">
        <p14:creationId xmlns:p14="http://schemas.microsoft.com/office/powerpoint/2010/main" val="41317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A501E-3B14-418B-A4AE-3C469F43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Con la narrazione della storia si 	perseguono diversi obiettivi: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C578B7-6585-4E15-BFA8-B03C74FD6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t-IT" dirty="0"/>
              <a:t>si crea intimità </a:t>
            </a:r>
          </a:p>
          <a:p>
            <a:pPr lvl="0"/>
            <a:r>
              <a:rPr lang="it-IT" dirty="0"/>
              <a:t>si dà il tempo ed il ritmo giusto alla relazione</a:t>
            </a:r>
          </a:p>
          <a:p>
            <a:pPr lvl="0"/>
            <a:r>
              <a:rPr lang="it-IT" dirty="0"/>
              <a:t>si connette la propria sofferenza e mancanza con la sofferenza e mancanza del bambino</a:t>
            </a:r>
          </a:p>
          <a:p>
            <a:pPr lvl="0"/>
            <a:r>
              <a:rPr lang="it-IT" dirty="0"/>
              <a:t>ci si esercita nel trovare le parole giuste o nell’aggiustare le parole sbagliate che abbiamo detto, </a:t>
            </a:r>
          </a:p>
          <a:p>
            <a:pPr lvl="0"/>
            <a:r>
              <a:rPr lang="it-IT" dirty="0"/>
              <a:t>ci si aiuta come coppia ad affrontare i capitoli più difficili della storia soccorrendos</a:t>
            </a:r>
            <a:r>
              <a:rPr lang="it-IT" i="1" dirty="0"/>
              <a:t>i </a:t>
            </a:r>
            <a:r>
              <a:rPr lang="it-IT" dirty="0"/>
              <a:t>nelle parti in cui l’uno o l’altro fa più fatica</a:t>
            </a:r>
          </a:p>
          <a:p>
            <a:pPr lvl="0"/>
            <a:r>
              <a:rPr lang="it-IT" dirty="0"/>
              <a:t>si accoglie insieme al figlio l’appartenenza e l’identità che ci sono state prima di noi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989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AAD8B-1755-4104-8B0D-F400AB1A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52718"/>
            <a:ext cx="6984776" cy="1400530"/>
          </a:xfrm>
        </p:spPr>
        <p:txBody>
          <a:bodyPr/>
          <a:lstStyle/>
          <a:p>
            <a:r>
              <a:rPr lang="it-IT" b="1" dirty="0"/>
              <a:t>LA RICERCA DELLE ORIGINI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BEBFDD66-7AA1-4E93-9688-B32E4ECE6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576" y="1556792"/>
            <a:ext cx="7704856" cy="4608512"/>
          </a:xfrm>
        </p:spPr>
      </p:pic>
    </p:spTree>
    <p:extLst>
      <p:ext uri="{BB962C8B-B14F-4D97-AF65-F5344CB8AC3E}">
        <p14:creationId xmlns:p14="http://schemas.microsoft.com/office/powerpoint/2010/main" val="26511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780DC-4992-46A7-91EB-6BC06FA8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59" y="1268760"/>
            <a:ext cx="3820674" cy="1440160"/>
          </a:xfrm>
        </p:spPr>
        <p:txBody>
          <a:bodyPr/>
          <a:lstStyle/>
          <a:p>
            <a:r>
              <a:rPr lang="it-IT" b="1" dirty="0"/>
              <a:t>IL RISCHIO SANITARIO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561526AB-9B8D-4DD1-8219-B44E13BF4A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554" r="29554"/>
          <a:stretch>
            <a:fillRect/>
          </a:stretch>
        </p:blipFill>
        <p:spPr>
          <a:xfrm>
            <a:off x="4572000" y="1340768"/>
            <a:ext cx="3707255" cy="4572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9B2335-024A-40C4-B902-7FF3B2B8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1" y="3886200"/>
            <a:ext cx="3814728" cy="1142999"/>
          </a:xfrm>
        </p:spPr>
        <p:txBody>
          <a:bodyPr>
            <a:normAutofit lnSpcReduction="10000"/>
          </a:bodyPr>
          <a:lstStyle/>
          <a:p>
            <a:r>
              <a:rPr lang="it-IT" sz="3600" b="1" dirty="0"/>
              <a:t>LA FAMIGLIA AFFIDATARIA</a:t>
            </a:r>
          </a:p>
        </p:txBody>
      </p:sp>
    </p:spTree>
    <p:extLst>
      <p:ext uri="{BB962C8B-B14F-4D97-AF65-F5344CB8AC3E}">
        <p14:creationId xmlns:p14="http://schemas.microsoft.com/office/powerpoint/2010/main" val="1180337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parete, persona, indossando, giovane&#10;&#10;Descrizione generata con affidabilità molto elevata">
            <a:extLst>
              <a:ext uri="{FF2B5EF4-FFF2-40B4-BE49-F238E27FC236}">
                <a16:creationId xmlns:a16="http://schemas.microsoft.com/office/drawing/2014/main" id="{705D1B7D-C000-41B5-9C13-F29A4C8B0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99" r="15697"/>
          <a:stretch/>
        </p:blipFill>
        <p:spPr>
          <a:xfrm>
            <a:off x="2891266" y="1953402"/>
            <a:ext cx="2818535" cy="2422317"/>
          </a:xfrm>
          <a:prstGeom prst="rect">
            <a:avLst/>
          </a:prstGeom>
        </p:spPr>
      </p:pic>
      <p:pic>
        <p:nvPicPr>
          <p:cNvPr id="5" name="Immagine 4" descr="Immagine che contiene interni, persona, piccolo, parete&#10;&#10;Descrizione generata con affidabilità molto elevata">
            <a:extLst>
              <a:ext uri="{FF2B5EF4-FFF2-40B4-BE49-F238E27FC236}">
                <a16:creationId xmlns:a16="http://schemas.microsoft.com/office/drawing/2014/main" id="{9B85CF40-4D09-4724-9691-7AC5D96F52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106" r="20109" b="3"/>
          <a:stretch/>
        </p:blipFill>
        <p:spPr>
          <a:xfrm>
            <a:off x="137783" y="458298"/>
            <a:ext cx="2490002" cy="2422317"/>
          </a:xfrm>
          <a:prstGeom prst="rect">
            <a:avLst/>
          </a:prstGeom>
        </p:spPr>
      </p:pic>
      <p:pic>
        <p:nvPicPr>
          <p:cNvPr id="6" name="Immagine 5" descr="Immagine che contiene persona, tenendo, piccolo&#10;&#10;Descrizione generata con affidabilità molto elevata">
            <a:extLst>
              <a:ext uri="{FF2B5EF4-FFF2-40B4-BE49-F238E27FC236}">
                <a16:creationId xmlns:a16="http://schemas.microsoft.com/office/drawing/2014/main" id="{03AA2CE5-4F17-4FCF-ADA8-FC97476A48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0535" r="-2" b="-2"/>
          <a:stretch/>
        </p:blipFill>
        <p:spPr>
          <a:xfrm>
            <a:off x="5980034" y="1052736"/>
            <a:ext cx="2415141" cy="2880320"/>
          </a:xfrm>
          <a:prstGeom prst="rect">
            <a:avLst/>
          </a:prstGeom>
        </p:spPr>
      </p:pic>
      <p:pic>
        <p:nvPicPr>
          <p:cNvPr id="11" name="Immagine 10" descr="Immagine che contiene spazzolino, interni, piccolo&#10;&#10;Descrizione generata con affidabilità elevata">
            <a:extLst>
              <a:ext uri="{FF2B5EF4-FFF2-40B4-BE49-F238E27FC236}">
                <a16:creationId xmlns:a16="http://schemas.microsoft.com/office/drawing/2014/main" id="{FA4F2F77-3172-4212-88B4-763798B49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220072" y="4545561"/>
            <a:ext cx="3356956" cy="2048521"/>
          </a:xfrm>
          <a:prstGeom prst="rect">
            <a:avLst/>
          </a:prstGeom>
        </p:spPr>
      </p:pic>
      <p:pic>
        <p:nvPicPr>
          <p:cNvPr id="14" name="Immagine 13" descr="Immagine che contiene persona, interni, piccolo, giovane&#10;&#10;Descrizione generata con affidabilità molto elevata">
            <a:extLst>
              <a:ext uri="{FF2B5EF4-FFF2-40B4-BE49-F238E27FC236}">
                <a16:creationId xmlns:a16="http://schemas.microsoft.com/office/drawing/2014/main" id="{8856C827-9323-447F-8BC6-8CD8586016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22581" y="4545561"/>
            <a:ext cx="2818535" cy="216163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4894F72-FAEF-49C8-8666-EE9F07EE7046}"/>
              </a:ext>
            </a:extLst>
          </p:cNvPr>
          <p:cNvSpPr txBox="1"/>
          <p:nvPr/>
        </p:nvSpPr>
        <p:spPr>
          <a:xfrm>
            <a:off x="137782" y="7009043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11" tooltip="https://frz40.wordpress.com/2011/01/10/113-bambini-da-haiti-a-parigi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12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5844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D3031615-4E70-4AA1-B27C-F56E2537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persona, interni, inpiedi, parete&#10;&#10;Descrizione generata con affidabilità elevata">
            <a:extLst>
              <a:ext uri="{FF2B5EF4-FFF2-40B4-BE49-F238E27FC236}">
                <a16:creationId xmlns:a16="http://schemas.microsoft.com/office/drawing/2014/main" id="{F0FD20D8-8347-478D-9400-7BE39477D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835" r="11584" b="-1"/>
          <a:stretch/>
        </p:blipFill>
        <p:spPr>
          <a:xfrm>
            <a:off x="933008" y="1169545"/>
            <a:ext cx="6840760" cy="4873765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32386D96-DF72-4275-B766-E00CBBFB0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4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B5A812-F998-4D2D-BCCF-645872D7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74" y="764704"/>
            <a:ext cx="7055380" cy="1112498"/>
          </a:xfrm>
        </p:spPr>
        <p:txBody>
          <a:bodyPr/>
          <a:lstStyle/>
          <a:p>
            <a:r>
              <a:rPr lang="it-IT" dirty="0"/>
              <a:t>					</a:t>
            </a:r>
            <a:r>
              <a:rPr lang="it-IT" b="1" dirty="0"/>
              <a:t>LE LEGGI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3F4499-0407-4210-8D1C-FDBCF781D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u="sng" dirty="0"/>
              <a:t>Legge 184 del 1983</a:t>
            </a:r>
            <a:r>
              <a:rPr lang="it-IT" dirty="0"/>
              <a:t>: non era previsto per il minore un accesso alle origini e la ratio era quella di una completa cessazione dei rapporti tra il minore e la famiglia d’origine.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b="1" u="sng" dirty="0"/>
              <a:t>Legge149 del 2001</a:t>
            </a:r>
            <a:r>
              <a:rPr lang="it-IT" dirty="0"/>
              <a:t>:  ha stabilito che «il minore adottato è informato di tale sua condizione ed i genitori adottivi vi provvedono nei modi e nei termini che essi ritengono più opportuni». Vietava l’accesso alle  informazioni qualora «l’adottato non sia stato riconosciuto alla nascita dalla madre naturale». 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69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B5A812-F998-4D2D-BCCF-645872D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 </a:t>
            </a:r>
            <a:r>
              <a:rPr lang="it-IT" b="1" dirty="0"/>
              <a:t>LE SUCCESSIVE 					     INTERPRETAZIONI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3F4499-0407-4210-8D1C-FDBCF781D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La CEDU, Corte Europea dei Diritti dell’Uomo, a Settembre 2012  nella sentenza </a:t>
            </a:r>
            <a:r>
              <a:rPr lang="it-IT" dirty="0" err="1"/>
              <a:t>Godelli</a:t>
            </a:r>
            <a:r>
              <a:rPr lang="it-IT" dirty="0"/>
              <a:t> contro Italia, ha condannato il nostro paese stabilendo che il divieto di conoscere le proprie origini per tutelare il diritto della madre biologica a rimanere anonima è contrario alla Convenzione europea dei diritti dell’uomo e che è necessario un bilanciamento delle parti. Sono così iniziate le procedure di interpello delle</a:t>
            </a:r>
            <a:r>
              <a:rPr lang="it-IT" i="1" dirty="0"/>
              <a:t> </a:t>
            </a:r>
            <a:r>
              <a:rPr lang="it-IT" dirty="0"/>
              <a:t>madri.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La sentenza della corte di Cassazione n. 6963 del 20/3/2018 ha sancito il diritto dell’adottato alla ricerca dei fratelli, sempre attraverso la procedura dell’interpello.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1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7B0FB-0A97-44B1-B26F-E30B64B7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836712"/>
            <a:ext cx="7055380" cy="792088"/>
          </a:xfrm>
        </p:spPr>
        <p:txBody>
          <a:bodyPr/>
          <a:lstStyle/>
          <a:p>
            <a:r>
              <a:rPr lang="it-IT" dirty="0"/>
              <a:t>	</a:t>
            </a:r>
            <a:r>
              <a:rPr lang="it-IT" b="1" dirty="0"/>
              <a:t>CAMBIA LA PROSPETTIVA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323279-B5D0-441C-B642-FE2386772B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Da adozione come nuova nascita con cessazione completa dei rapporti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DF6283-EC00-40E6-BFE0-EE2F99E19F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Ad adozione come storia, innesto, che in quanto tale necessita di continuità e la continuità non si può avere senza un passaggio di informazioni</a:t>
            </a:r>
          </a:p>
          <a:p>
            <a:r>
              <a:rPr lang="it-IT" dirty="0"/>
              <a:t>l’adozione non è una seconda nascita ma il proseguimento di una storia di vita</a:t>
            </a:r>
            <a:r>
              <a:rPr lang="it-IT" i="1" dirty="0"/>
              <a:t>. 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A3CA81-8B2E-41E4-9B27-7B598D903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0649" y="3630304"/>
            <a:ext cx="2952213" cy="27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A925D-4096-4345-8735-B77855A4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56" y="1268760"/>
            <a:ext cx="3820674" cy="2160240"/>
          </a:xfrm>
        </p:spPr>
        <p:txBody>
          <a:bodyPr>
            <a:normAutofit fontScale="90000"/>
          </a:bodyPr>
          <a:lstStyle/>
          <a:p>
            <a:r>
              <a:rPr lang="it-IT" sz="4000" b="1" i="1" dirty="0"/>
              <a:t>NON C’E’ NIENTE DA RACCONTARE</a:t>
            </a:r>
            <a:br>
              <a:rPr lang="it-IT" dirty="0"/>
            </a:br>
            <a:endParaRPr lang="it-IT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429087B5-D1B6-4E9D-A9BD-3F2795F55D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26" r="6826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207882-A0CF-4741-8B9C-37627AF3C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193" y="3554760"/>
            <a:ext cx="4065599" cy="23945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è troppo presto per parlargli della sua storia, non capisce ancora</a:t>
            </a:r>
            <a:endParaRPr lang="it-IT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non sappiamo niente, ci hanno dato pochissime informazioni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134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3DBC35-D13C-4BD4-A6C6-D97AE193A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200800" cy="4680520"/>
          </a:xfrm>
        </p:spPr>
        <p:txBody>
          <a:bodyPr/>
          <a:lstStyle/>
          <a:p>
            <a:pPr algn="ctr"/>
            <a:r>
              <a:rPr lang="it-IT" sz="6000" b="1" dirty="0"/>
              <a:t>				NON C’E’ 				   	NIENTE </a:t>
            </a:r>
            <a:br>
              <a:rPr lang="it-IT" sz="6000" b="1" dirty="0"/>
            </a:br>
            <a:r>
              <a:rPr lang="it-IT" sz="6000" b="1" dirty="0"/>
              <a:t> DA RACCONTARE</a:t>
            </a:r>
            <a:br>
              <a:rPr lang="it-IT" b="1" dirty="0"/>
            </a:br>
            <a:r>
              <a:rPr lang="it-IT" b="1" dirty="0"/>
              <a:t> </a:t>
            </a:r>
            <a:r>
              <a:rPr lang="it-IT" sz="9600" b="1" i="1" dirty="0">
                <a:solidFill>
                  <a:schemeClr val="accent1">
                    <a:lumMod val="75000"/>
                  </a:schemeClr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11334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C4C9C-43AE-465F-9D37-FE8D007F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05" y="5517232"/>
            <a:ext cx="6620967" cy="609122"/>
          </a:xfrm>
        </p:spPr>
        <p:txBody>
          <a:bodyPr>
            <a:noAutofit/>
          </a:bodyPr>
          <a:lstStyle/>
          <a:p>
            <a:r>
              <a:rPr lang="it-IT" sz="3200" dirty="0"/>
              <a:t>	 </a:t>
            </a:r>
            <a:r>
              <a:rPr lang="it-IT" sz="3200" b="1" dirty="0"/>
              <a:t>QUALE STORIA RACCONTARE?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3613B6-302D-4825-9F07-3831B006C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5274" y="1340768"/>
            <a:ext cx="6620967" cy="36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7D9AC-A89F-428F-B038-5E399F74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			</a:t>
            </a:r>
            <a:br>
              <a:rPr lang="it-IT" sz="3200" dirty="0"/>
            </a:br>
            <a:r>
              <a:rPr lang="it-IT" sz="3200" dirty="0"/>
              <a:t>		</a:t>
            </a:r>
            <a:r>
              <a:rPr lang="it-IT" sz="3600" b="1" dirty="0"/>
              <a:t>C’E UN PESO DA PORTARE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F95D00F-3C71-43BD-82EC-B3C628CBD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7704" y="2132856"/>
            <a:ext cx="4896544" cy="4032448"/>
          </a:xfrm>
        </p:spPr>
      </p:pic>
    </p:spTree>
    <p:extLst>
      <p:ext uri="{BB962C8B-B14F-4D97-AF65-F5344CB8AC3E}">
        <p14:creationId xmlns:p14="http://schemas.microsoft.com/office/powerpoint/2010/main" val="12035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BE2F44D-4CE7-40EF-A022-C07D3B437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5437" y="908720"/>
            <a:ext cx="6000899" cy="46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283</TotalTime>
  <Words>399</Words>
  <Application>Microsoft Office PowerPoint</Application>
  <PresentationFormat>Presentazione su schermo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Ione</vt:lpstr>
      <vt:lpstr>ADOZIONE BIMBI PICCOLI</vt:lpstr>
      <vt:lpstr>     LE LEGGI </vt:lpstr>
      <vt:lpstr>    LE SUCCESSIVE           INTERPRETAZIONI  </vt:lpstr>
      <vt:lpstr> CAMBIA LA PROSPETTIVA</vt:lpstr>
      <vt:lpstr>NON C’E’ NIENTE DA RACCONTARE </vt:lpstr>
      <vt:lpstr>    NON C’E’         NIENTE   DA RACCONTARE  ????</vt:lpstr>
      <vt:lpstr>  QUALE STORIA RACCONTARE?</vt:lpstr>
      <vt:lpstr>      C’E UN PESO DA PORTARE</vt:lpstr>
      <vt:lpstr>Presentazione standard di PowerPoint</vt:lpstr>
      <vt:lpstr>La verità della nostra storia è che per un pezzetto abbiamo viaggiato in questo  mondo separatamente e poi ci siamo incontrati… </vt:lpstr>
      <vt:lpstr>Con la narrazione della storia si  perseguono diversi obiettivi: </vt:lpstr>
      <vt:lpstr>LA RICERCA DELLE ORIGINI</vt:lpstr>
      <vt:lpstr>IL RISCHIO SANITARIO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ADOZIONE BIMBI PICCOLI</dc:title>
  <dc:creator>Fabrizio BURGIO</dc:creator>
  <cp:lastModifiedBy>Fabrizio BURGIO</cp:lastModifiedBy>
  <cp:revision>63</cp:revision>
  <dcterms:created xsi:type="dcterms:W3CDTF">2018-11-07T20:28:34Z</dcterms:created>
  <dcterms:modified xsi:type="dcterms:W3CDTF">2018-11-10T10:53:37Z</dcterms:modified>
</cp:coreProperties>
</file>