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4" r:id="rId15"/>
    <p:sldId id="268" r:id="rId16"/>
    <p:sldId id="269" r:id="rId17"/>
    <p:sldId id="270" r:id="rId18"/>
    <p:sldId id="276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FA0E"/>
    <a:srgbClr val="FC0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8356A-9DDE-4179-B01C-15D5C81B98F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13F3844-480C-4B9B-858F-137AA6915085}">
      <dgm:prSet/>
      <dgm:spPr/>
      <dgm:t>
        <a:bodyPr/>
        <a:lstStyle/>
        <a:p>
          <a:r>
            <a:rPr lang="it-IT"/>
            <a:t>Possiamo imparare a gestire le emozioni, ma non possiamo frenarle.</a:t>
          </a:r>
          <a:endParaRPr lang="en-US"/>
        </a:p>
      </dgm:t>
    </dgm:pt>
    <dgm:pt modelId="{A67D7330-D039-4F7F-9F67-19764D7BE3BD}" type="parTrans" cxnId="{EFD0D9DD-2F13-4E18-A8ED-3C717E441EBA}">
      <dgm:prSet/>
      <dgm:spPr/>
      <dgm:t>
        <a:bodyPr/>
        <a:lstStyle/>
        <a:p>
          <a:endParaRPr lang="en-US"/>
        </a:p>
      </dgm:t>
    </dgm:pt>
    <dgm:pt modelId="{20DE9266-8535-4A8F-9338-983DF8A5670A}" type="sibTrans" cxnId="{EFD0D9DD-2F13-4E18-A8ED-3C717E441EBA}">
      <dgm:prSet/>
      <dgm:spPr/>
      <dgm:t>
        <a:bodyPr/>
        <a:lstStyle/>
        <a:p>
          <a:endParaRPr lang="en-US"/>
        </a:p>
      </dgm:t>
    </dgm:pt>
    <dgm:pt modelId="{3172A930-6D00-4701-B666-A0C94DFACFEC}">
      <dgm:prSet/>
      <dgm:spPr/>
      <dgm:t>
        <a:bodyPr/>
        <a:lstStyle/>
        <a:p>
          <a:r>
            <a:rPr lang="it-IT"/>
            <a:t>PAROLA CHIAVE: REGOLARE</a:t>
          </a:r>
          <a:endParaRPr lang="en-US"/>
        </a:p>
      </dgm:t>
    </dgm:pt>
    <dgm:pt modelId="{A9FC02B3-80EF-4EF3-9AA5-08C88B828353}" type="parTrans" cxnId="{8226FF6B-55AA-424B-9D23-77BC90FDC824}">
      <dgm:prSet/>
      <dgm:spPr/>
      <dgm:t>
        <a:bodyPr/>
        <a:lstStyle/>
        <a:p>
          <a:endParaRPr lang="en-US"/>
        </a:p>
      </dgm:t>
    </dgm:pt>
    <dgm:pt modelId="{C2637433-F399-440B-8EF7-F123D2A4511F}" type="sibTrans" cxnId="{8226FF6B-55AA-424B-9D23-77BC90FDC824}">
      <dgm:prSet/>
      <dgm:spPr/>
      <dgm:t>
        <a:bodyPr/>
        <a:lstStyle/>
        <a:p>
          <a:endParaRPr lang="en-US"/>
        </a:p>
      </dgm:t>
    </dgm:pt>
    <dgm:pt modelId="{F453384D-F426-4F73-A4B1-3F9697106659}">
      <dgm:prSet/>
      <dgm:spPr/>
      <dgm:t>
        <a:bodyPr/>
        <a:lstStyle/>
        <a:p>
          <a:r>
            <a:rPr lang="it-IT"/>
            <a:t>Sarà sempre importante cosa diciamo, ma sopratutto COME lo diciamo!</a:t>
          </a:r>
          <a:endParaRPr lang="en-US"/>
        </a:p>
      </dgm:t>
    </dgm:pt>
    <dgm:pt modelId="{4763ABB7-DEC0-4188-8240-9375E58F16D4}" type="parTrans" cxnId="{5EE45222-73F3-4905-A52A-A2FD2F6D9FC4}">
      <dgm:prSet/>
      <dgm:spPr/>
      <dgm:t>
        <a:bodyPr/>
        <a:lstStyle/>
        <a:p>
          <a:endParaRPr lang="en-US"/>
        </a:p>
      </dgm:t>
    </dgm:pt>
    <dgm:pt modelId="{F3A70314-01B2-4449-81BD-F0F218473442}" type="sibTrans" cxnId="{5EE45222-73F3-4905-A52A-A2FD2F6D9FC4}">
      <dgm:prSet/>
      <dgm:spPr/>
      <dgm:t>
        <a:bodyPr/>
        <a:lstStyle/>
        <a:p>
          <a:endParaRPr lang="en-US"/>
        </a:p>
      </dgm:t>
    </dgm:pt>
    <dgm:pt modelId="{21C8D1D7-AD13-40FB-B03A-7A24BE20B994}" type="pres">
      <dgm:prSet presAssocID="{C5A8356A-9DDE-4179-B01C-15D5C81B98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57EB3A-B04D-4CD0-B698-4728157420F6}" type="pres">
      <dgm:prSet presAssocID="{013F3844-480C-4B9B-858F-137AA6915085}" presName="hierRoot1" presStyleCnt="0"/>
      <dgm:spPr/>
    </dgm:pt>
    <dgm:pt modelId="{20EFEED9-A414-4551-8C4D-6F65061BF804}" type="pres">
      <dgm:prSet presAssocID="{013F3844-480C-4B9B-858F-137AA6915085}" presName="composite" presStyleCnt="0"/>
      <dgm:spPr/>
    </dgm:pt>
    <dgm:pt modelId="{C97B8757-1A89-4C7F-A1BA-123D09A010FB}" type="pres">
      <dgm:prSet presAssocID="{013F3844-480C-4B9B-858F-137AA6915085}" presName="background" presStyleLbl="node0" presStyleIdx="0" presStyleCnt="3"/>
      <dgm:spPr/>
    </dgm:pt>
    <dgm:pt modelId="{B3842AA8-BF91-43EF-A4B2-F46238586E88}" type="pres">
      <dgm:prSet presAssocID="{013F3844-480C-4B9B-858F-137AA6915085}" presName="text" presStyleLbl="fgAcc0" presStyleIdx="0" presStyleCnt="3">
        <dgm:presLayoutVars>
          <dgm:chPref val="3"/>
        </dgm:presLayoutVars>
      </dgm:prSet>
      <dgm:spPr/>
    </dgm:pt>
    <dgm:pt modelId="{1CD3B906-C563-4EB2-8C66-2FC924FD6AAE}" type="pres">
      <dgm:prSet presAssocID="{013F3844-480C-4B9B-858F-137AA6915085}" presName="hierChild2" presStyleCnt="0"/>
      <dgm:spPr/>
    </dgm:pt>
    <dgm:pt modelId="{52CF611E-8DFB-4154-AFD1-7973FC1B70F9}" type="pres">
      <dgm:prSet presAssocID="{3172A930-6D00-4701-B666-A0C94DFACFEC}" presName="hierRoot1" presStyleCnt="0"/>
      <dgm:spPr/>
    </dgm:pt>
    <dgm:pt modelId="{4084B27A-8C40-45B6-BE24-3820F3FC0EFF}" type="pres">
      <dgm:prSet presAssocID="{3172A930-6D00-4701-B666-A0C94DFACFEC}" presName="composite" presStyleCnt="0"/>
      <dgm:spPr/>
    </dgm:pt>
    <dgm:pt modelId="{A6C689B3-F9CA-486F-9235-7E238D2AA767}" type="pres">
      <dgm:prSet presAssocID="{3172A930-6D00-4701-B666-A0C94DFACFEC}" presName="background" presStyleLbl="node0" presStyleIdx="1" presStyleCnt="3"/>
      <dgm:spPr/>
    </dgm:pt>
    <dgm:pt modelId="{969FEED0-5714-4131-8681-F387C0C0ACA1}" type="pres">
      <dgm:prSet presAssocID="{3172A930-6D00-4701-B666-A0C94DFACFEC}" presName="text" presStyleLbl="fgAcc0" presStyleIdx="1" presStyleCnt="3">
        <dgm:presLayoutVars>
          <dgm:chPref val="3"/>
        </dgm:presLayoutVars>
      </dgm:prSet>
      <dgm:spPr/>
    </dgm:pt>
    <dgm:pt modelId="{67CDF55C-5067-4FEF-B6FC-A065BF746A19}" type="pres">
      <dgm:prSet presAssocID="{3172A930-6D00-4701-B666-A0C94DFACFEC}" presName="hierChild2" presStyleCnt="0"/>
      <dgm:spPr/>
    </dgm:pt>
    <dgm:pt modelId="{B7510C60-351F-4FDA-9E03-12E414DF7EA5}" type="pres">
      <dgm:prSet presAssocID="{F453384D-F426-4F73-A4B1-3F9697106659}" presName="hierRoot1" presStyleCnt="0"/>
      <dgm:spPr/>
    </dgm:pt>
    <dgm:pt modelId="{64D5474A-CCC8-4C4E-960F-40ED2A1EEAC0}" type="pres">
      <dgm:prSet presAssocID="{F453384D-F426-4F73-A4B1-3F9697106659}" presName="composite" presStyleCnt="0"/>
      <dgm:spPr/>
    </dgm:pt>
    <dgm:pt modelId="{125B269C-F8D4-4E44-9A8B-ED31CCFF2012}" type="pres">
      <dgm:prSet presAssocID="{F453384D-F426-4F73-A4B1-3F9697106659}" presName="background" presStyleLbl="node0" presStyleIdx="2" presStyleCnt="3"/>
      <dgm:spPr/>
    </dgm:pt>
    <dgm:pt modelId="{B3F98383-A495-49FF-9EE2-CBD9DCA27F45}" type="pres">
      <dgm:prSet presAssocID="{F453384D-F426-4F73-A4B1-3F9697106659}" presName="text" presStyleLbl="fgAcc0" presStyleIdx="2" presStyleCnt="3">
        <dgm:presLayoutVars>
          <dgm:chPref val="3"/>
        </dgm:presLayoutVars>
      </dgm:prSet>
      <dgm:spPr/>
    </dgm:pt>
    <dgm:pt modelId="{1E8EFEB5-70A5-4E72-AA2D-90E64E5FC581}" type="pres">
      <dgm:prSet presAssocID="{F453384D-F426-4F73-A4B1-3F9697106659}" presName="hierChild2" presStyleCnt="0"/>
      <dgm:spPr/>
    </dgm:pt>
  </dgm:ptLst>
  <dgm:cxnLst>
    <dgm:cxn modelId="{5EE45222-73F3-4905-A52A-A2FD2F6D9FC4}" srcId="{C5A8356A-9DDE-4179-B01C-15D5C81B98F2}" destId="{F453384D-F426-4F73-A4B1-3F9697106659}" srcOrd="2" destOrd="0" parTransId="{4763ABB7-DEC0-4188-8240-9375E58F16D4}" sibTransId="{F3A70314-01B2-4449-81BD-F0F218473442}"/>
    <dgm:cxn modelId="{8226FF6B-55AA-424B-9D23-77BC90FDC824}" srcId="{C5A8356A-9DDE-4179-B01C-15D5C81B98F2}" destId="{3172A930-6D00-4701-B666-A0C94DFACFEC}" srcOrd="1" destOrd="0" parTransId="{A9FC02B3-80EF-4EF3-9AA5-08C88B828353}" sibTransId="{C2637433-F399-440B-8EF7-F123D2A4511F}"/>
    <dgm:cxn modelId="{92EF7085-C7CC-476E-860A-73B43502516D}" type="presOf" srcId="{013F3844-480C-4B9B-858F-137AA6915085}" destId="{B3842AA8-BF91-43EF-A4B2-F46238586E88}" srcOrd="0" destOrd="0" presId="urn:microsoft.com/office/officeart/2005/8/layout/hierarchy1"/>
    <dgm:cxn modelId="{5A3BDEC6-7F6E-4C15-9AD8-89346180F2B7}" type="presOf" srcId="{F453384D-F426-4F73-A4B1-3F9697106659}" destId="{B3F98383-A495-49FF-9EE2-CBD9DCA27F45}" srcOrd="0" destOrd="0" presId="urn:microsoft.com/office/officeart/2005/8/layout/hierarchy1"/>
    <dgm:cxn modelId="{EFD0D9DD-2F13-4E18-A8ED-3C717E441EBA}" srcId="{C5A8356A-9DDE-4179-B01C-15D5C81B98F2}" destId="{013F3844-480C-4B9B-858F-137AA6915085}" srcOrd="0" destOrd="0" parTransId="{A67D7330-D039-4F7F-9F67-19764D7BE3BD}" sibTransId="{20DE9266-8535-4A8F-9338-983DF8A5670A}"/>
    <dgm:cxn modelId="{4C033DF7-F31B-46C6-AEF2-796884DD6698}" type="presOf" srcId="{C5A8356A-9DDE-4179-B01C-15D5C81B98F2}" destId="{21C8D1D7-AD13-40FB-B03A-7A24BE20B994}" srcOrd="0" destOrd="0" presId="urn:microsoft.com/office/officeart/2005/8/layout/hierarchy1"/>
    <dgm:cxn modelId="{D91836FC-3AD0-4B44-AE2B-6753C3D30A4C}" type="presOf" srcId="{3172A930-6D00-4701-B666-A0C94DFACFEC}" destId="{969FEED0-5714-4131-8681-F387C0C0ACA1}" srcOrd="0" destOrd="0" presId="urn:microsoft.com/office/officeart/2005/8/layout/hierarchy1"/>
    <dgm:cxn modelId="{2E08929A-BBB7-4613-8B01-9BAA1366B642}" type="presParOf" srcId="{21C8D1D7-AD13-40FB-B03A-7A24BE20B994}" destId="{4257EB3A-B04D-4CD0-B698-4728157420F6}" srcOrd="0" destOrd="0" presId="urn:microsoft.com/office/officeart/2005/8/layout/hierarchy1"/>
    <dgm:cxn modelId="{5C975F24-88F2-45A4-A06D-278099CAE28A}" type="presParOf" srcId="{4257EB3A-B04D-4CD0-B698-4728157420F6}" destId="{20EFEED9-A414-4551-8C4D-6F65061BF804}" srcOrd="0" destOrd="0" presId="urn:microsoft.com/office/officeart/2005/8/layout/hierarchy1"/>
    <dgm:cxn modelId="{500F8DE9-A197-45A4-BF4A-564A6F9B6816}" type="presParOf" srcId="{20EFEED9-A414-4551-8C4D-6F65061BF804}" destId="{C97B8757-1A89-4C7F-A1BA-123D09A010FB}" srcOrd="0" destOrd="0" presId="urn:microsoft.com/office/officeart/2005/8/layout/hierarchy1"/>
    <dgm:cxn modelId="{401D41FE-0B35-4D80-BF93-F5121725A4DD}" type="presParOf" srcId="{20EFEED9-A414-4551-8C4D-6F65061BF804}" destId="{B3842AA8-BF91-43EF-A4B2-F46238586E88}" srcOrd="1" destOrd="0" presId="urn:microsoft.com/office/officeart/2005/8/layout/hierarchy1"/>
    <dgm:cxn modelId="{BA608C55-A718-4DD2-B2C9-19AF99CF8E49}" type="presParOf" srcId="{4257EB3A-B04D-4CD0-B698-4728157420F6}" destId="{1CD3B906-C563-4EB2-8C66-2FC924FD6AAE}" srcOrd="1" destOrd="0" presId="urn:microsoft.com/office/officeart/2005/8/layout/hierarchy1"/>
    <dgm:cxn modelId="{A74B59F7-4728-4859-A736-EE10425742FA}" type="presParOf" srcId="{21C8D1D7-AD13-40FB-B03A-7A24BE20B994}" destId="{52CF611E-8DFB-4154-AFD1-7973FC1B70F9}" srcOrd="1" destOrd="0" presId="urn:microsoft.com/office/officeart/2005/8/layout/hierarchy1"/>
    <dgm:cxn modelId="{638A8BFB-6336-4447-995E-C6400DD6A042}" type="presParOf" srcId="{52CF611E-8DFB-4154-AFD1-7973FC1B70F9}" destId="{4084B27A-8C40-45B6-BE24-3820F3FC0EFF}" srcOrd="0" destOrd="0" presId="urn:microsoft.com/office/officeart/2005/8/layout/hierarchy1"/>
    <dgm:cxn modelId="{51A967A4-60F0-4624-96CA-837B1A517A66}" type="presParOf" srcId="{4084B27A-8C40-45B6-BE24-3820F3FC0EFF}" destId="{A6C689B3-F9CA-486F-9235-7E238D2AA767}" srcOrd="0" destOrd="0" presId="urn:microsoft.com/office/officeart/2005/8/layout/hierarchy1"/>
    <dgm:cxn modelId="{280347A4-8FA6-44BC-B140-0B8D4E89F41F}" type="presParOf" srcId="{4084B27A-8C40-45B6-BE24-3820F3FC0EFF}" destId="{969FEED0-5714-4131-8681-F387C0C0ACA1}" srcOrd="1" destOrd="0" presId="urn:microsoft.com/office/officeart/2005/8/layout/hierarchy1"/>
    <dgm:cxn modelId="{25A46774-8C65-4D54-9F98-1F3BBB2D031F}" type="presParOf" srcId="{52CF611E-8DFB-4154-AFD1-7973FC1B70F9}" destId="{67CDF55C-5067-4FEF-B6FC-A065BF746A19}" srcOrd="1" destOrd="0" presId="urn:microsoft.com/office/officeart/2005/8/layout/hierarchy1"/>
    <dgm:cxn modelId="{DF97D4D6-2A9D-4DBD-A68C-637DE8013091}" type="presParOf" srcId="{21C8D1D7-AD13-40FB-B03A-7A24BE20B994}" destId="{B7510C60-351F-4FDA-9E03-12E414DF7EA5}" srcOrd="2" destOrd="0" presId="urn:microsoft.com/office/officeart/2005/8/layout/hierarchy1"/>
    <dgm:cxn modelId="{F9E98A89-B069-4975-B5F5-C83CEFE5AE28}" type="presParOf" srcId="{B7510C60-351F-4FDA-9E03-12E414DF7EA5}" destId="{64D5474A-CCC8-4C4E-960F-40ED2A1EEAC0}" srcOrd="0" destOrd="0" presId="urn:microsoft.com/office/officeart/2005/8/layout/hierarchy1"/>
    <dgm:cxn modelId="{632AD304-06AE-4354-B6A4-3AE0EB099B39}" type="presParOf" srcId="{64D5474A-CCC8-4C4E-960F-40ED2A1EEAC0}" destId="{125B269C-F8D4-4E44-9A8B-ED31CCFF2012}" srcOrd="0" destOrd="0" presId="urn:microsoft.com/office/officeart/2005/8/layout/hierarchy1"/>
    <dgm:cxn modelId="{3CA348BE-2D8A-483F-B985-6F50C827DAB2}" type="presParOf" srcId="{64D5474A-CCC8-4C4E-960F-40ED2A1EEAC0}" destId="{B3F98383-A495-49FF-9EE2-CBD9DCA27F45}" srcOrd="1" destOrd="0" presId="urn:microsoft.com/office/officeart/2005/8/layout/hierarchy1"/>
    <dgm:cxn modelId="{7244288C-0EB3-4DC7-9000-78893B9D384C}" type="presParOf" srcId="{B7510C60-351F-4FDA-9E03-12E414DF7EA5}" destId="{1E8EFEB5-70A5-4E72-AA2D-90E64E5FC5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B8757-1A89-4C7F-A1BA-123D09A010FB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42AA8-BF91-43EF-A4B2-F46238586E88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Possiamo imparare a gestire le emozioni, ma non possiamo frenarle.</a:t>
          </a:r>
          <a:endParaRPr lang="en-US" sz="2200" kern="1200"/>
        </a:p>
      </dsp:txBody>
      <dsp:txXfrm>
        <a:off x="383617" y="1447754"/>
        <a:ext cx="2847502" cy="1768010"/>
      </dsp:txXfrm>
    </dsp:sp>
    <dsp:sp modelId="{A6C689B3-F9CA-486F-9235-7E238D2AA767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FEED0-5714-4131-8681-F387C0C0ACA1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PAROLA CHIAVE: REGOLARE</a:t>
          </a:r>
          <a:endParaRPr lang="en-US" sz="2200" kern="1200"/>
        </a:p>
      </dsp:txBody>
      <dsp:txXfrm>
        <a:off x="3998355" y="1447754"/>
        <a:ext cx="2847502" cy="1768010"/>
      </dsp:txXfrm>
    </dsp:sp>
    <dsp:sp modelId="{125B269C-F8D4-4E44-9A8B-ED31CCFF2012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98383-A495-49FF-9EE2-CBD9DCA27F45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Sarà sempre importante cosa diciamo, ma sopratutto COME lo diciamo!</a:t>
          </a:r>
          <a:endParaRPr lang="en-US" sz="2200" kern="120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B5B30-9667-469D-BA4E-059F5C585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F351E3-2F60-4076-AE5F-72464B5A1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42D489-0C6E-4546-B917-9B6CB1EA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076091-CD33-4894-BC19-241C7D10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52397B-B372-4BD1-84F0-93FFBEFB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4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2A93C-651A-423E-AB77-39F8CA13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6DA3B0-5451-49F4-9F62-C3850AD87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9141E0-BA22-4D98-82C8-2BB6861E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A835A-EE3A-47F6-A597-FAFAF9D0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5934A-9C5E-4B66-A1D7-7A06467B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70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988465-1A69-408E-985F-14BDBBBAC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3457CB-52B7-4A52-8D68-3E041F668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D7F070-E470-4565-AEF9-39568C1A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CAECEF-D4F5-4796-81D5-D5BFF720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271C14-4CC0-4951-86DA-C24F59B5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66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95675-6ACC-4E3C-A63D-9322342D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CD43CC-7B42-4C86-BAEB-ED6C4C108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FFB003-61BF-485B-9CA9-D66802DF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495E3-DAC3-4AA9-BDB3-81806CC9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F4672-B032-4597-97B9-28C0D0C1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96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20ED5-88F9-42AB-8300-93B8A614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50166D-A11B-4DE4-996E-ABA40F7F0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A89B39-C627-459A-861E-4554E54C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AE98CF-DD5D-47B5-8986-F2CA940A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F1C5B0-468E-4E0F-8B83-25CA723E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82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95051-A447-478F-89D4-2258C2CA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954EB2-4CF9-4C46-8456-750B58A73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DAE93B-42F4-49CD-B2EE-4AFC261FF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5395D9-C507-4612-A822-CBC1CD26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314995-A86F-4ED1-A9B9-E3E23830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C35C0D-11F3-4049-A640-082B1E83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11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0EFC3-AB80-47B2-8DA6-813CFA73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A39BCA-A0C7-42A4-AD69-030A95504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5DB3A6-A34D-43C6-B94F-EDB489F64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FB4D06-A086-41CC-8EA1-A24420DF8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53D670-C392-4FC5-8DBE-5683B71A5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688B7A-0C3E-4678-91EF-4B66EBCC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032D782-99E9-4610-AA6D-61DEAE11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8C2243-99EE-466B-B5EE-B661A248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64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F62606-5D6B-4C09-B56A-88FC132D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EDE4DD-CE35-4783-B603-B70B81C2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C265A4-3DD1-44E0-BE93-72147B8B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445DCA-2C38-4FC0-BBB9-BF1CCF35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78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75D4C5-4709-460A-9CF5-B36F3A6F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55DEAD-14A1-4D8D-AA63-2D3FB52E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A01BA5-5C34-4023-9828-312A1FCD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1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CA5995-4938-4D35-B2B5-6C6A82D9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38D8EB-E393-4858-BF90-42F92A39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F0F304-23F5-4A2C-9363-64ECB7D9C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C94A88-2447-4E15-A4CC-5CD428FE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CABFB2-30C6-4D47-A0AD-77B285DB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D70144-412E-4CF7-85CD-7C834DBF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28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34CF5-0FED-4226-9550-D0070DAB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483BE4-D1F4-4D33-8808-FC7F39B31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CAF44-5667-492C-A36D-2A03CE66A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A039BF-7EE7-4FCF-84F2-58E14429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8E6C6C-1347-4243-8A54-51988444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620804-E22A-4086-B1B5-B6A3488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4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A661130-37D4-40DF-B6C0-D134800D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9DC589-38D0-42BA-B86B-7FFBD85A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D775B8-EE65-4077-9BAF-C5457AE92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B716-191B-4A09-9E8B-4E2F09D7B56B}" type="datetimeFigureOut">
              <a:rPr lang="it-IT" smtClean="0"/>
              <a:t>03/02/2018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FAFA4-13EE-47F1-8C71-9B63A0509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6B2828-1BB6-426E-ADFE-496EDFAE0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985B-E362-4139-B654-FCE1AC5A5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59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estratto%20dal%20film%20Genitori%20e%20figli%20agitare%20prima%20delluso.mp4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reedom%20Writers%20Io%20so%20chi%20sei.mp4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ome%20sconfiggere%20la%20rabbia%20secondo%20penelope.mp4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file:///C:\Users\Antonella\Desktop\seminario%20rabbia\emozioni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ersona, ragazza, piccolo, interni&#10;&#10;Descrizione generata con affidabilità molto elevata">
            <a:extLst>
              <a:ext uri="{FF2B5EF4-FFF2-40B4-BE49-F238E27FC236}">
                <a16:creationId xmlns:a16="http://schemas.microsoft.com/office/drawing/2014/main" id="{D82593E4-32A6-4ED0-8E53-F5BA91254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" r="-1" b="-1"/>
          <a:stretch/>
        </p:blipFill>
        <p:spPr>
          <a:xfrm>
            <a:off x="3857689" y="10"/>
            <a:ext cx="3696821" cy="2556149"/>
          </a:xfrm>
          <a:prstGeom prst="rect">
            <a:avLst/>
          </a:prstGeom>
        </p:spPr>
      </p:pic>
      <p:pic>
        <p:nvPicPr>
          <p:cNvPr id="9" name="Immagine 8" descr="Immagine che contiene interni, persona, parete, sedendo&#10;&#10;Descrizione generata con affidabilità molto elevata">
            <a:extLst>
              <a:ext uri="{FF2B5EF4-FFF2-40B4-BE49-F238E27FC236}">
                <a16:creationId xmlns:a16="http://schemas.microsoft.com/office/drawing/2014/main" id="{31F619E5-F1AB-4E45-A67C-96798E6AC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1138" b="4"/>
          <a:stretch/>
        </p:blipFill>
        <p:spPr>
          <a:xfrm>
            <a:off x="20" y="10"/>
            <a:ext cx="3696802" cy="2544407"/>
          </a:xfrm>
          <a:prstGeom prst="rect">
            <a:avLst/>
          </a:prstGeom>
        </p:spPr>
      </p:pic>
      <p:pic>
        <p:nvPicPr>
          <p:cNvPr id="15" name="Immagine 14" descr="Immagine che contiene persona, interni, inpiedi, parete&#10;&#10;Descrizione generata con affidabilità molto elevata">
            <a:extLst>
              <a:ext uri="{FF2B5EF4-FFF2-40B4-BE49-F238E27FC236}">
                <a16:creationId xmlns:a16="http://schemas.microsoft.com/office/drawing/2014/main" id="{AE416EE0-F365-4669-A4AE-6BD8265FF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r="40214" b="-3"/>
          <a:stretch/>
        </p:blipFill>
        <p:spPr>
          <a:xfrm>
            <a:off x="4718537" y="2697480"/>
            <a:ext cx="2835973" cy="4160520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0B8B7F17-2553-43AD-9A93-CBD3555A755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09850" y="4003046"/>
            <a:ext cx="29253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4BF66D24-D1A9-476C-9B6F-9E7F4399A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3929" y="583096"/>
            <a:ext cx="3367990" cy="3339517"/>
          </a:xfrm>
        </p:spPr>
        <p:txBody>
          <a:bodyPr>
            <a:normAutofit fontScale="90000"/>
          </a:bodyPr>
          <a:lstStyle/>
          <a:p>
            <a:pPr algn="l"/>
            <a:r>
              <a:rPr lang="it-IT" sz="51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Aiutami a smettere , da solo non ce la faccio!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90C00E-B7CD-4CD6-9844-B9F5F4565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3929" y="4087207"/>
            <a:ext cx="3367990" cy="1810686"/>
          </a:xfrm>
        </p:spPr>
        <p:txBody>
          <a:bodyPr>
            <a:normAutofit/>
          </a:bodyPr>
          <a:lstStyle/>
          <a:p>
            <a:pPr algn="l"/>
            <a:r>
              <a:rPr lang="it-IT" sz="1800" b="1" dirty="0"/>
              <a:t>Accompagnare i genitori a gestire la rabbia e i comportamenti oppositivi nell’età evolutiva</a:t>
            </a:r>
          </a:p>
          <a:p>
            <a:pPr algn="l"/>
            <a:r>
              <a:rPr lang="it-IT" sz="1800" b="1" dirty="0"/>
              <a:t>3 febbraio 2018</a:t>
            </a:r>
          </a:p>
          <a:p>
            <a:pPr algn="l"/>
            <a:r>
              <a:rPr lang="it-IT" sz="1800" b="1" dirty="0"/>
              <a:t>Antonella Castagno</a:t>
            </a:r>
          </a:p>
        </p:txBody>
      </p:sp>
      <p:pic>
        <p:nvPicPr>
          <p:cNvPr id="5" name="Immagine 4" descr="Immagine che contiene persona, abbigliamento, parete, interni&#10;&#10;Descrizione generata con affidabilità molto elevata">
            <a:extLst>
              <a:ext uri="{FF2B5EF4-FFF2-40B4-BE49-F238E27FC236}">
                <a16:creationId xmlns:a16="http://schemas.microsoft.com/office/drawing/2014/main" id="{812B7961-1816-4DF4-8C49-B8DFE4EEB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2862468"/>
            <a:ext cx="4422949" cy="33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2CB29C4-1A44-4B5A-80FC-8D820FF76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" b="346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 useBgFill="1">
        <p:nvSpPr>
          <p:cNvPr id="12" name="Freeform 6">
            <a:extLst>
              <a:ext uri="{FF2B5EF4-FFF2-40B4-BE49-F238E27FC236}">
                <a16:creationId xmlns:a16="http://schemas.microsoft.com/office/drawing/2014/main" id="{E7ABAA63-1FA0-4F56-944D-EADA0396D7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5999" y="546184"/>
            <a:ext cx="5607463" cy="5628660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solidFill>
            <a:srgbClr val="65654E"/>
          </a:solidFill>
          <a:ln w="19050">
            <a:noFill/>
          </a:ln>
          <a:effectLst>
            <a:outerShdw blurRad="76200" sx="101000" sy="101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D7EB56-E26A-4354-8B79-AABF6CB8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992" y="683156"/>
            <a:ext cx="4994374" cy="6037862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FFFF"/>
                </a:solidFill>
              </a:rPr>
              <a:t>Le emozioni aggiungono un sesto senso alla nostra esistenza cosciente che permarrebbe anche se non giungessero contenuti dall’esterno, infatti coincidono con la coscienza.</a:t>
            </a:r>
          </a:p>
          <a:p>
            <a:r>
              <a:rPr lang="it-IT" sz="2400" dirty="0">
                <a:solidFill>
                  <a:srgbClr val="FFFFFF"/>
                </a:solidFill>
              </a:rPr>
              <a:t>Le emozioni svolgono una funzione di coordinamento tra la mente e il corpo e organizzano la percezione, il pensiero, la memoria (il nostro magazzino!), la fisiologia, le interazioni, i comportamenti </a:t>
            </a:r>
            <a:r>
              <a:rPr lang="it-IT" dirty="0">
                <a:solidFill>
                  <a:srgbClr val="FFFFFF"/>
                </a:solidFill>
              </a:rPr>
              <a:t>sociali.</a:t>
            </a:r>
          </a:p>
          <a:p>
            <a:endParaRPr lang="it-IT" dirty="0">
              <a:solidFill>
                <a:srgbClr val="FFFFFF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SONO DAVVERO LA NOSTRA PARTE INTELLIGENTE…Ecco perché è importante conoscerle !</a:t>
            </a:r>
          </a:p>
        </p:txBody>
      </p:sp>
    </p:spTree>
    <p:extLst>
      <p:ext uri="{BB962C8B-B14F-4D97-AF65-F5344CB8AC3E}">
        <p14:creationId xmlns:p14="http://schemas.microsoft.com/office/powerpoint/2010/main" val="110875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persona, ragazzo, giovane, figlio&#10;&#10;Descrizione generata con affidabilità molto elevata">
            <a:extLst>
              <a:ext uri="{FF2B5EF4-FFF2-40B4-BE49-F238E27FC236}">
                <a16:creationId xmlns:a16="http://schemas.microsoft.com/office/drawing/2014/main" id="{55D0332A-F62C-4C6F-B457-F64CE5C5C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6523" b="3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5" name="Immagine 4" descr="Immagine che contiene erba, esterni, persona, albero&#10;&#10;Descrizione generata con affidabilità molto elevata">
            <a:extLst>
              <a:ext uri="{FF2B5EF4-FFF2-40B4-BE49-F238E27FC236}">
                <a16:creationId xmlns:a16="http://schemas.microsoft.com/office/drawing/2014/main" id="{ED581136-A695-4773-B569-C335BF8B0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2" b="5114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BCECA25-8A7E-456B-AB97-8FD7A834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SISTEMI APERTI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059D2-5814-4931-A2BD-5BAA6EAB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it-IT" sz="2000" dirty="0"/>
              <a:t>Nel cervello ci sono alcuni sistemi di comando che presiedono alle emozioni</a:t>
            </a:r>
          </a:p>
          <a:p>
            <a:pPr marL="0" indent="0">
              <a:buNone/>
            </a:pPr>
            <a:r>
              <a:rPr lang="it-IT" sz="2000" b="1" dirty="0"/>
              <a:t>SISTEMA DI RICERCA</a:t>
            </a:r>
            <a:r>
              <a:rPr lang="it-IT" sz="2000" dirty="0"/>
              <a:t>: è legato alla curiosità, all’interesse, all’aspettativa. Ci aspettiamo di trovare qualcosa di positivo e esploriamo</a:t>
            </a:r>
          </a:p>
          <a:p>
            <a:pPr marL="0" indent="0">
              <a:buNone/>
            </a:pPr>
            <a:r>
              <a:rPr lang="it-IT" sz="2000" b="1" dirty="0"/>
              <a:t>SISTEMA DELLA RABBIA</a:t>
            </a:r>
            <a:r>
              <a:rPr lang="it-IT" sz="2000" dirty="0"/>
              <a:t>: è legato alla frustrazione. La rabbia è aggressività calda, il comportamento predatorio è aggressività fredda, il senso della dominanza riguarda il territorio.</a:t>
            </a:r>
          </a:p>
          <a:p>
            <a:pPr marL="0" indent="0">
              <a:buNone/>
            </a:pPr>
            <a:r>
              <a:rPr lang="it-IT" sz="2000" dirty="0"/>
              <a:t>Antropologicamente la rabbia è legata al combattimento a causa di un attacco.</a:t>
            </a:r>
          </a:p>
        </p:txBody>
      </p:sp>
    </p:spTree>
    <p:extLst>
      <p:ext uri="{BB962C8B-B14F-4D97-AF65-F5344CB8AC3E}">
        <p14:creationId xmlns:p14="http://schemas.microsoft.com/office/powerpoint/2010/main" val="120940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interni, abbigliamento, figlio&#10;&#10;Descrizione generata con affidabilità molto elevata">
            <a:extLst>
              <a:ext uri="{FF2B5EF4-FFF2-40B4-BE49-F238E27FC236}">
                <a16:creationId xmlns:a16="http://schemas.microsoft.com/office/drawing/2014/main" id="{1344EE63-5DD0-4673-91D4-EB5B6D5B8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83" y="1828800"/>
            <a:ext cx="2640541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7" name="Immagine 6" descr="Immagine che contiene persona, giovane, piccolo&#10;&#10;Descrizione generata con affidabilità molto elevata">
            <a:extLst>
              <a:ext uri="{FF2B5EF4-FFF2-40B4-BE49-F238E27FC236}">
                <a16:creationId xmlns:a16="http://schemas.microsoft.com/office/drawing/2014/main" id="{F14D1D71-8B94-4CAF-8A83-A90FF964A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4102100"/>
            <a:ext cx="4224866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EE1EFA-2C62-4135-B0B6-9A1CFF79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SISTEMA DELLA PAURA</a:t>
            </a:r>
            <a:r>
              <a:rPr lang="it-IT" sz="2000" dirty="0">
                <a:solidFill>
                  <a:schemeClr val="bg1"/>
                </a:solidFill>
              </a:rPr>
              <a:t>: conduce a fuggire , a rintanarsi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SISTEMA DEL PANICO</a:t>
            </a:r>
            <a:r>
              <a:rPr lang="it-IT" sz="2000" dirty="0">
                <a:solidFill>
                  <a:schemeClr val="bg1"/>
                </a:solidFill>
              </a:rPr>
              <a:t>: ha a che fare con la perdita e lo sconforto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Questi sistemi sono aperti all’influenza dei meccanismi di apprendimento, sono sistemi innati, ma modificabili:</a:t>
            </a:r>
          </a:p>
          <a:p>
            <a:pPr marL="0" indent="0" algn="ctr">
              <a:buNone/>
            </a:pPr>
            <a:r>
              <a:rPr lang="it-IT" sz="3200" dirty="0">
                <a:solidFill>
                  <a:schemeClr val="bg1"/>
                </a:solidFill>
              </a:rPr>
              <a:t>quante possibilità !</a:t>
            </a:r>
          </a:p>
        </p:txBody>
      </p:sp>
    </p:spTree>
    <p:extLst>
      <p:ext uri="{BB962C8B-B14F-4D97-AF65-F5344CB8AC3E}">
        <p14:creationId xmlns:p14="http://schemas.microsoft.com/office/powerpoint/2010/main" val="284761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01F2814-4431-428B-AFC6-921401DE7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3170" b="2"/>
          <a:stretch/>
        </p:blipFill>
        <p:spPr>
          <a:xfrm>
            <a:off x="7092985" y="2120301"/>
            <a:ext cx="4260814" cy="343624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04240F-ADFC-48E7-9562-D308D901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Che cosa succede ai bambini e ai ragazzi?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96C0E7-599C-4D5E-A5E6-879939A9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Le emozioni nascono dalla parte più primitiva, ancestrale del nostro cervello: il sistema LIMBICO nel quale le strutture e i circuiti sono correlati per la conservazione della specie</a:t>
            </a:r>
            <a:r>
              <a:rPr lang="it-IT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28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oggetto&#10;&#10;Descrizione generata con affidabilità molto elevata">
            <a:extLst>
              <a:ext uri="{FF2B5EF4-FFF2-40B4-BE49-F238E27FC236}">
                <a16:creationId xmlns:a16="http://schemas.microsoft.com/office/drawing/2014/main" id="{0B7561C1-1555-43EF-9381-8D457A0E4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8807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76D672F3-D7CC-4112-84AD-2DC4ECE6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La corteccia prefrontale si occupa di gestire funzioni fondamentali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F6831-48EC-49AC-BE60-B25FED27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772211"/>
          </a:xfrm>
        </p:spPr>
        <p:txBody>
          <a:bodyPr anchor="ctr">
            <a:normAutofit fontScale="92500" lnSpcReduction="20000"/>
          </a:bodyPr>
          <a:lstStyle/>
          <a:p>
            <a:r>
              <a:rPr lang="it-IT" sz="2400" dirty="0"/>
              <a:t>La regolazione delle emozioni</a:t>
            </a:r>
          </a:p>
          <a:p>
            <a:r>
              <a:rPr lang="it-IT" sz="2400" dirty="0"/>
              <a:t>I percorsi decisionali</a:t>
            </a:r>
          </a:p>
          <a:p>
            <a:r>
              <a:rPr lang="it-IT" sz="2400" dirty="0"/>
              <a:t>La pianificazione di obiettivi</a:t>
            </a:r>
          </a:p>
          <a:p>
            <a:r>
              <a:rPr lang="it-IT" sz="2400" dirty="0"/>
              <a:t>L’organizzazione ( selezionare, attuare strategie)</a:t>
            </a:r>
          </a:p>
          <a:p>
            <a:r>
              <a:rPr lang="it-IT" sz="2400" dirty="0"/>
              <a:t>Sapersi orientare nella relazione con gli altri, trovare protezione all’ interno del gruppo, attrarre un partner </a:t>
            </a: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91296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ortatile, persona, interni, computer&#10;&#10;Descrizione generata con affidabilità molto elevata">
            <a:extLst>
              <a:ext uri="{FF2B5EF4-FFF2-40B4-BE49-F238E27FC236}">
                <a16:creationId xmlns:a16="http://schemas.microsoft.com/office/drawing/2014/main" id="{9DF6BDA3-572C-48A3-AD17-B375E10FC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r="14630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34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4C13B2-E1F0-41D1-813F-E9BBC09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2000" dirty="0"/>
              <a:t>Nei bambini l’area deputata alla gestione e allo sviluppo delle emozioni matura più velocemente di quella del pensiero logico-razionale ( corteccia prefrontale) che giungerà ad essere completa intorno ai 24 anni circa. Quindi…</a:t>
            </a:r>
          </a:p>
          <a:p>
            <a:pPr marL="0" indent="0">
              <a:buNone/>
            </a:pPr>
            <a:r>
              <a:rPr lang="it-IT" sz="2000" dirty="0"/>
              <a:t>Nei bambini e negli adolescenti l’emotività prevale e </a:t>
            </a:r>
            <a:r>
              <a:rPr lang="it-IT" sz="2000" b="1" dirty="0">
                <a:solidFill>
                  <a:srgbClr val="FF0000"/>
                </a:solidFill>
              </a:rPr>
              <a:t>noi adulti dobbiamo essere la loro corteccia prefrontale </a:t>
            </a:r>
            <a:r>
              <a:rPr lang="it-IT" sz="2000" dirty="0"/>
              <a:t>tenendo conto che la risposta emotiva è sempre multifattoriale ed è il risultato di una storia soggettiva.</a:t>
            </a:r>
          </a:p>
          <a:p>
            <a:pPr marL="0" indent="0">
              <a:buNone/>
            </a:pPr>
            <a:r>
              <a:rPr lang="it-IT" sz="2000" dirty="0"/>
              <a:t>Variabili importanti:</a:t>
            </a:r>
          </a:p>
          <a:p>
            <a:pPr marL="0" indent="0">
              <a:buNone/>
            </a:pPr>
            <a:r>
              <a:rPr lang="it-IT" sz="2000" dirty="0"/>
              <a:t>TEMPO-CONTESTO-SISTEMI RELAZIONALI-MAGAZZINO DELLA MEMORIA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9299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05A02-F13C-472C-9B2A-54F1E6D3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IMPORTANTE!</a:t>
            </a:r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9121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03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interni, ragazzo, giovane&#10;&#10;Descrizione generata con affidabilità molto elevata">
            <a:extLst>
              <a:ext uri="{FF2B5EF4-FFF2-40B4-BE49-F238E27FC236}">
                <a16:creationId xmlns:a16="http://schemas.microsoft.com/office/drawing/2014/main" id="{84BFE4B4-393E-4E38-B552-63021E82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5" r="197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7B5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A257DD5-2F28-4B8F-8990-026E7474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b="1" dirty="0"/>
              <a:t>Quando arriva la rabbia?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244F4-A492-447C-9BEB-D8F1C5EC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2400" dirty="0"/>
              <a:t>La rabbia nei bambini, come tutte le altre emozioni, compare intorno ai 7 mesi di vita, prima parliamo di </a:t>
            </a:r>
            <a:r>
              <a:rPr lang="it-IT" sz="2400" dirty="0" err="1"/>
              <a:t>protoemozioni</a:t>
            </a:r>
            <a:r>
              <a:rPr lang="it-IT" sz="2400" dirty="0"/>
              <a:t>.</a:t>
            </a:r>
          </a:p>
          <a:p>
            <a:r>
              <a:rPr lang="it-IT" sz="2400" dirty="0"/>
              <a:t>La rabbia è un’emozione improvvisa legata alla frustrazione e al fallimento</a:t>
            </a:r>
          </a:p>
          <a:p>
            <a:r>
              <a:rPr lang="it-IT" sz="2400" dirty="0"/>
              <a:t>La rabbia, come tutte le altre emozioni, appartiene allo sviluppo ed è utile e funzionale alla crescita : non esistono emozioni negative!</a:t>
            </a:r>
          </a:p>
        </p:txBody>
      </p:sp>
    </p:spTree>
    <p:extLst>
      <p:ext uri="{BB962C8B-B14F-4D97-AF65-F5344CB8AC3E}">
        <p14:creationId xmlns:p14="http://schemas.microsoft.com/office/powerpoint/2010/main" val="1999965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06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erba, calcio, persona, campo&#10;&#10;Descrizione generata con affidabilità molto elevata">
            <a:extLst>
              <a:ext uri="{FF2B5EF4-FFF2-40B4-BE49-F238E27FC236}">
                <a16:creationId xmlns:a16="http://schemas.microsoft.com/office/drawing/2014/main" id="{73175F57-70AF-438B-8CA6-FF1865747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1" b="1057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943A566-B937-4DE9-B8B1-65598B1F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it-IT" b="1" dirty="0">
                <a:solidFill>
                  <a:srgbClr val="FFFFFF"/>
                </a:solidFill>
                <a:latin typeface="Arial Black" panose="020B0A04020102020204" pitchFamily="34" charset="0"/>
              </a:rPr>
              <a:t>Entriamo nel mondo dei bambini</a:t>
            </a:r>
            <a:r>
              <a:rPr lang="it-IT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B676F7-6B46-4A37-830D-B4C594B7C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Mettiti la felpa, vento della sera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Mettiti la felpa, magico orso bianco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Copriti la testa, mitica pantera Lupo della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steppa non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 sudare che sei stanco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 Saltano i delfini, strisciano i serpenti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Corrono i topini irraggiungibili e contenti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 Vola l'uccellino, scavano le talpe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 Sudano un casino ma non mettono le felpe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Io son solo umano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 Ho gambe da nano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Io non posso correre come quel vento nudo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Perché se corro sudo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 Perché se corro cado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 Perché se corro chissà dove vado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 Sono un bambino umano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Ma non è mia la colpa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 Perché mi devo mettere la felpa?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FF"/>
                </a:solidFill>
              </a:rPr>
              <a:t>Bruno </a:t>
            </a:r>
            <a:r>
              <a:rPr lang="it-IT" sz="1400" dirty="0" err="1">
                <a:solidFill>
                  <a:srgbClr val="FFFFFF"/>
                </a:solidFill>
              </a:rPr>
              <a:t>Tognolini</a:t>
            </a:r>
            <a:endParaRPr lang="it-IT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8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70BD64-2C5E-4049-8B32-580FC997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322"/>
            <a:ext cx="10515600" cy="5739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bambini piccoli imparano dove loro finiscono e dove gli altri cominciano facendo delle cose e attraverso la relazione con gli adulti significativi, la loro consapevolezza è strettamente legata al fare, in questo modo sperimentano i loro punti di forza e di debolezza.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MA…</a:t>
            </a:r>
          </a:p>
          <a:p>
            <a:pPr marL="0" indent="0">
              <a:buNone/>
            </a:pPr>
            <a:r>
              <a:rPr lang="it-IT" dirty="0"/>
              <a:t>I bambini non sono in grado di porre un limite a ciò che vogliono: la loro unica preoccupazione è fare quanto desiderano e farlo subito.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Non chiedete loro di aspettare: il tempo non è significativo, per loro, oltre il momento presente e non sono ancora in grado di considerare il punto di vista altrui. ( Spazzola o martello? Offrire due alternative!)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131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persona, esterni, uomo, cielo&#10;&#10;Descrizione generata con affidabilità molto elevata">
            <a:extLst>
              <a:ext uri="{FF2B5EF4-FFF2-40B4-BE49-F238E27FC236}">
                <a16:creationId xmlns:a16="http://schemas.microsoft.com/office/drawing/2014/main" id="{54068172-2243-4083-9C22-C885BE9B9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DFB11117-D380-452B-BDEE-0AB0D194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«Da solo non ce l’avrei fatta, maestra!»</a:t>
            </a:r>
          </a:p>
        </p:txBody>
      </p:sp>
    </p:spTree>
    <p:extLst>
      <p:ext uri="{BB962C8B-B14F-4D97-AF65-F5344CB8AC3E}">
        <p14:creationId xmlns:p14="http://schemas.microsoft.com/office/powerpoint/2010/main" val="3885800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AA907-B43A-4ED5-9392-55AA1C5A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0070C0"/>
                </a:solidFill>
                <a:latin typeface="Arial Black" panose="020B0A04020102020204" pitchFamily="34" charset="0"/>
              </a:rPr>
              <a:t>Ritorniamo , quindi, alla metafora del fiume!</a:t>
            </a:r>
          </a:p>
        </p:txBody>
      </p:sp>
      <p:pic>
        <p:nvPicPr>
          <p:cNvPr id="5" name="Segnaposto contenuto 4" descr="Immagine che contiene albero, erba, esterni, acqua&#10;&#10;Descrizione generata con affidabilità molto elevata">
            <a:extLst>
              <a:ext uri="{FF2B5EF4-FFF2-40B4-BE49-F238E27FC236}">
                <a16:creationId xmlns:a16="http://schemas.microsoft.com/office/drawing/2014/main" id="{CFD8F2F9-227C-437C-A841-566DD936D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1" y="1447431"/>
            <a:ext cx="8213187" cy="5502836"/>
          </a:xfrm>
        </p:spPr>
      </p:pic>
      <p:pic>
        <p:nvPicPr>
          <p:cNvPr id="7" name="Immagine 6" descr="Immagine che contiene esterni, albero, acqua, uomo&#10;&#10;Descrizione generata con affidabilità molto elevata">
            <a:extLst>
              <a:ext uri="{FF2B5EF4-FFF2-40B4-BE49-F238E27FC236}">
                <a16:creationId xmlns:a16="http://schemas.microsoft.com/office/drawing/2014/main" id="{F72AE3BF-AD83-4630-A7FA-709738529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5024" r="37880"/>
          <a:stretch/>
        </p:blipFill>
        <p:spPr>
          <a:xfrm>
            <a:off x="1406769" y="2912191"/>
            <a:ext cx="1718604" cy="3191680"/>
          </a:xfrm>
          <a:prstGeom prst="rect">
            <a:avLst/>
          </a:prstGeom>
        </p:spPr>
      </p:pic>
      <p:pic>
        <p:nvPicPr>
          <p:cNvPr id="9" name="Immagine 8" descr="Immagine che contiene albero, erba, esterni, persona&#10;&#10;Descrizione generata con affidabilità molto elevata">
            <a:extLst>
              <a:ext uri="{FF2B5EF4-FFF2-40B4-BE49-F238E27FC236}">
                <a16:creationId xmlns:a16="http://schemas.microsoft.com/office/drawing/2014/main" id="{CA612939-7159-4485-AD61-6B85F086C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28" y="3377413"/>
            <a:ext cx="2926080" cy="1642872"/>
          </a:xfrm>
          <a:prstGeom prst="rect">
            <a:avLst/>
          </a:prstGeom>
        </p:spPr>
      </p:pic>
      <p:pic>
        <p:nvPicPr>
          <p:cNvPr id="11" name="Immagine 10" descr="Immagine che contiene parete, interni, persona, armadietto&#10;&#10;Descrizione generata con affidabilità molto elevata">
            <a:extLst>
              <a:ext uri="{FF2B5EF4-FFF2-40B4-BE49-F238E27FC236}">
                <a16:creationId xmlns:a16="http://schemas.microsoft.com/office/drawing/2014/main" id="{A2A65E80-B304-4787-8A53-C3770FABA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98" y="4272063"/>
            <a:ext cx="3415518" cy="227701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8206C1C-7D31-4235-966A-7993E4FB9436}"/>
              </a:ext>
            </a:extLst>
          </p:cNvPr>
          <p:cNvSpPr/>
          <p:nvPr/>
        </p:nvSpPr>
        <p:spPr>
          <a:xfrm>
            <a:off x="2676939" y="1609775"/>
            <a:ext cx="652007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LORO IL FIUME…NOI GLI ARGINI !</a:t>
            </a:r>
          </a:p>
        </p:txBody>
      </p:sp>
    </p:spTree>
    <p:extLst>
      <p:ext uri="{BB962C8B-B14F-4D97-AF65-F5344CB8AC3E}">
        <p14:creationId xmlns:p14="http://schemas.microsoft.com/office/powerpoint/2010/main" val="104773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clipart&#10;&#10;Descrizione generata con affidabilità elevata">
            <a:extLst>
              <a:ext uri="{FF2B5EF4-FFF2-40B4-BE49-F238E27FC236}">
                <a16:creationId xmlns:a16="http://schemas.microsoft.com/office/drawing/2014/main" id="{853A99AF-60F7-4DBE-A078-931AADC27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4" t="6308" r="-134" b="8524"/>
          <a:stretch/>
        </p:blipFill>
        <p:spPr>
          <a:xfrm>
            <a:off x="480060" y="1095252"/>
            <a:ext cx="3425957" cy="466701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53E76A9-4BF6-44E9-8D56-E779127E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chemeClr val="bg1"/>
                </a:solidFill>
              </a:rPr>
              <a:t>Che cosa provoca frustrazione nel bambino?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CD9EA5-D753-4733-AA91-D156735F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it-IT" sz="2000">
                <a:solidFill>
                  <a:schemeClr val="bg1"/>
                </a:solidFill>
              </a:rPr>
              <a:t>Non poter ricevere ciò che vuole: l’attenzione degli adulti, altri dolci, quel giocattolo</a:t>
            </a:r>
          </a:p>
          <a:p>
            <a:r>
              <a:rPr lang="it-IT" sz="2000">
                <a:solidFill>
                  <a:schemeClr val="bg1"/>
                </a:solidFill>
              </a:rPr>
              <a:t>Non poter fare le cose da solo </a:t>
            </a:r>
          </a:p>
          <a:p>
            <a:r>
              <a:rPr lang="it-IT" sz="2000">
                <a:solidFill>
                  <a:schemeClr val="bg1"/>
                </a:solidFill>
              </a:rPr>
              <a:t>Non riuscire a farvi fare ciò che vuole</a:t>
            </a:r>
          </a:p>
          <a:p>
            <a:r>
              <a:rPr lang="it-IT" sz="2000">
                <a:solidFill>
                  <a:schemeClr val="bg1"/>
                </a:solidFill>
              </a:rPr>
              <a:t>Non sapere che cosa vuole</a:t>
            </a:r>
          </a:p>
          <a:p>
            <a:r>
              <a:rPr lang="it-IT" sz="2000">
                <a:solidFill>
                  <a:schemeClr val="bg1"/>
                </a:solidFill>
              </a:rPr>
              <a:t>Non avere le parole per spiegare meglio ciò che desidera</a:t>
            </a:r>
          </a:p>
          <a:p>
            <a:r>
              <a:rPr lang="it-IT" sz="2000">
                <a:solidFill>
                  <a:schemeClr val="bg1"/>
                </a:solidFill>
              </a:rPr>
              <a:t>Venire frainteso ( Ridere di lui …)</a:t>
            </a:r>
          </a:p>
          <a:p>
            <a:r>
              <a:rPr lang="it-IT" sz="2000">
                <a:solidFill>
                  <a:schemeClr val="bg1"/>
                </a:solidFill>
              </a:rPr>
              <a:t>La noia o la stanchezza</a:t>
            </a:r>
          </a:p>
          <a:p>
            <a:r>
              <a:rPr lang="it-IT" sz="2000">
                <a:solidFill>
                  <a:schemeClr val="bg1"/>
                </a:solidFill>
              </a:rPr>
              <a:t>La fame</a:t>
            </a:r>
          </a:p>
          <a:p>
            <a:r>
              <a:rPr lang="it-IT" sz="2000">
                <a:solidFill>
                  <a:schemeClr val="bg1"/>
                </a:solidFill>
              </a:rPr>
              <a:t>I disturbi, le malattie</a:t>
            </a:r>
          </a:p>
          <a:p>
            <a:pPr marL="0" indent="0">
              <a:buNone/>
            </a:pPr>
            <a:endParaRPr lang="it-IT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79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709C42-0320-4F4D-A11D-FE4C5C14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Importante!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3B9DDB-B054-4D27-9B60-79926E1C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727991"/>
          </a:xfrm>
        </p:spPr>
        <p:txBody>
          <a:bodyPr/>
          <a:lstStyle/>
          <a:p>
            <a:r>
              <a:rPr lang="it-IT" dirty="0"/>
              <a:t>I bambini non vogliono essere al centro dell’attenzione: non ne sono abbastanza capaci, ma perdono di vista se stessi quando nessuno presta loro attenzione.</a:t>
            </a:r>
          </a:p>
          <a:p>
            <a:r>
              <a:rPr lang="it-IT" dirty="0"/>
              <a:t>I bambini hanno bisogno che gli adulti siano certi che quel momento passerà…Se percepiscono che i grandi non sono in grado di governare le loro manifestazioni di rabbia, le stesse gli appariranno fuori controllo e continueranno a ripetere uno schema di emozioni estreme, nella speranza, prima o poi, che qualcuno le possa contenere.</a:t>
            </a: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50DAFD5-798D-46C5-B025-8A0AFFE292AF}"/>
              </a:ext>
            </a:extLst>
          </p:cNvPr>
          <p:cNvSpPr/>
          <p:nvPr/>
        </p:nvSpPr>
        <p:spPr>
          <a:xfrm>
            <a:off x="1063486" y="5409028"/>
            <a:ext cx="10515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PAROLA CHIAVE, ANCORA UNA VOLTA, AIUTAMI!</a:t>
            </a:r>
          </a:p>
        </p:txBody>
      </p:sp>
    </p:spTree>
    <p:extLst>
      <p:ext uri="{BB962C8B-B14F-4D97-AF65-F5344CB8AC3E}">
        <p14:creationId xmlns:p14="http://schemas.microsoft.com/office/powerpoint/2010/main" val="366948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ragazzo, giovane, figlio&#10;&#10;Descrizione generata con affidabilità molto elevata">
            <a:extLst>
              <a:ext uri="{FF2B5EF4-FFF2-40B4-BE49-F238E27FC236}">
                <a16:creationId xmlns:a16="http://schemas.microsoft.com/office/drawing/2014/main" id="{20CDCDEE-E451-4D19-84AE-3F0000E38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0" r="25880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56B5A6-FF87-428D-B5E7-1ABD70CD3E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3AC9EB-4D5D-4165-BA9C-42B2822A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it-IT" sz="4100" b="1">
                <a:solidFill>
                  <a:schemeClr val="bg1"/>
                </a:solidFill>
                <a:latin typeface="Arial Black" panose="020B0A04020102020204" pitchFamily="34" charset="0"/>
              </a:rPr>
              <a:t>Come possiamo aiutarli?</a:t>
            </a:r>
            <a:br>
              <a:rPr lang="it-IT" sz="4100">
                <a:solidFill>
                  <a:schemeClr val="bg1"/>
                </a:solidFill>
              </a:rPr>
            </a:br>
            <a:endParaRPr lang="it-IT" sz="410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85B5-C10E-460F-8A2F-964CE6648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it-IT" sz="2000">
                <a:solidFill>
                  <a:schemeClr val="bg1"/>
                </a:solidFill>
              </a:rPr>
              <a:t>RICONOSCERE LE EMOZIONI e DENOMINARLE</a:t>
            </a:r>
          </a:p>
          <a:p>
            <a:r>
              <a:rPr lang="it-IT" sz="2000">
                <a:solidFill>
                  <a:schemeClr val="bg1"/>
                </a:solidFill>
              </a:rPr>
              <a:t>GESTIRE GLI STATI EMOTIVI</a:t>
            </a:r>
          </a:p>
          <a:p>
            <a:r>
              <a:rPr lang="it-IT" sz="2000">
                <a:solidFill>
                  <a:schemeClr val="bg1"/>
                </a:solidFill>
              </a:rPr>
              <a:t>RICONOSCERE GLI STATI EMOTIVI ALTRUI</a:t>
            </a:r>
          </a:p>
          <a:p>
            <a:pPr marL="0" indent="0">
              <a:buNone/>
            </a:pPr>
            <a:endParaRPr lang="it-IT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>
                <a:solidFill>
                  <a:schemeClr val="bg1"/>
                </a:solidFill>
              </a:rPr>
              <a:t>I bambini, spesso, non hanno le parole e nel momento del «sequestro emotivo» le tante parole non servono, spesso diciamo parole che esprimono la nostra difficoltà a reggere quel momento.</a:t>
            </a:r>
          </a:p>
          <a:p>
            <a:pPr marL="0" indent="0">
              <a:buNone/>
            </a:pPr>
            <a:r>
              <a:rPr lang="it-IT" sz="2000">
                <a:solidFill>
                  <a:schemeClr val="bg1"/>
                </a:solidFill>
              </a:rPr>
              <a:t>In assenza di adulti significativi ( non significa infallibili!) le emozioni dei bambini sono in sospensione, sepolte o espresse in modo disfunzionale.</a:t>
            </a:r>
          </a:p>
        </p:txBody>
      </p:sp>
    </p:spTree>
    <p:extLst>
      <p:ext uri="{BB962C8B-B14F-4D97-AF65-F5344CB8AC3E}">
        <p14:creationId xmlns:p14="http://schemas.microsoft.com/office/powerpoint/2010/main" val="240047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interni, ragazzo, figlio&#10;&#10;Descrizione generata con affidabilità molto elevata">
            <a:extLst>
              <a:ext uri="{FF2B5EF4-FFF2-40B4-BE49-F238E27FC236}">
                <a16:creationId xmlns:a16="http://schemas.microsoft.com/office/drawing/2014/main" id="{1E791640-9AC2-4608-ADE1-133E3CB09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4" r="1984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8971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6F003104-99BB-4A64-88A5-4642065C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sz="3200" b="1" dirty="0">
                <a:latin typeface="Arial Black" panose="020B0A04020102020204" pitchFamily="34" charset="0"/>
              </a:rPr>
              <a:t>La rabbia e l’</a:t>
            </a:r>
            <a:r>
              <a:rPr lang="it-IT" sz="3200" b="1" dirty="0" err="1">
                <a:latin typeface="Arial Black" panose="020B0A04020102020204" pitchFamily="34" charset="0"/>
              </a:rPr>
              <a:t>oppositività</a:t>
            </a:r>
            <a:r>
              <a:rPr lang="it-IT" sz="3200" b="1" dirty="0">
                <a:latin typeface="Arial Black" panose="020B0A04020102020204" pitchFamily="34" charset="0"/>
              </a:rPr>
              <a:t> possono essere altoparlanti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9EDBED-1879-4193-8C6F-2BE72CCC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crisi di rabbia ripetute, l’</a:t>
            </a:r>
            <a:r>
              <a:rPr lang="it-IT" sz="2400" dirty="0" err="1"/>
              <a:t>oppositività</a:t>
            </a:r>
            <a:r>
              <a:rPr lang="it-IT" sz="2400" dirty="0"/>
              <a:t> nei bambini ( ma anche nei ragazzi più grandi) si strutturano all’interno dei contesti relazionali nei quali «abitano» e, in alcune circostanze, possono essere un inconsapevole segnale rivolto a tutto il sistema perché si metta al lavoro per trasformare dimensioni di fatica che, in fondo, creano malessere a tutti gli «abitanti».</a:t>
            </a:r>
          </a:p>
        </p:txBody>
      </p:sp>
    </p:spTree>
    <p:extLst>
      <p:ext uri="{BB962C8B-B14F-4D97-AF65-F5344CB8AC3E}">
        <p14:creationId xmlns:p14="http://schemas.microsoft.com/office/powerpoint/2010/main" val="387550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interni, uomo, sedendo&#10;&#10;Descrizione generata con affidabilità molto elevata">
            <a:extLst>
              <a:ext uri="{FF2B5EF4-FFF2-40B4-BE49-F238E27FC236}">
                <a16:creationId xmlns:a16="http://schemas.microsoft.com/office/drawing/2014/main" id="{B0248BCD-2EC0-4628-93CB-8B266F601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1804" b="-1"/>
          <a:stretch/>
        </p:blipFill>
        <p:spPr>
          <a:xfrm>
            <a:off x="838201" y="1"/>
            <a:ext cx="12191980" cy="685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5D601E55-E7D0-4613-B23E-D661D121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it-IT" sz="2800" b="1">
                <a:solidFill>
                  <a:srgbClr val="FFFFFF"/>
                </a:solidFill>
                <a:latin typeface="Arial Black" panose="020B0A04020102020204" pitchFamily="34" charset="0"/>
              </a:rPr>
              <a:t>E quando arriva l’adolescenza?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5192BA-02C7-4830-9FF2-46617288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rgbClr val="FFFFFF"/>
                </a:solidFill>
              </a:rPr>
              <a:t>Difficoltà generate dal processo di sviluppo, ma soprattutto…</a:t>
            </a:r>
          </a:p>
          <a:p>
            <a:pPr marL="0" indent="0">
              <a:buNone/>
            </a:pPr>
            <a:endParaRPr lang="it-IT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3600" b="1" dirty="0">
                <a:solidFill>
                  <a:srgbClr val="FFFFFF"/>
                </a:solidFill>
              </a:rPr>
              <a:t>UNA GRANDE FATICA A PERCEPIRE,</a:t>
            </a:r>
          </a:p>
          <a:p>
            <a:pPr marL="0" indent="0">
              <a:buNone/>
            </a:pPr>
            <a:r>
              <a:rPr lang="it-IT" sz="3600" b="1" dirty="0">
                <a:solidFill>
                  <a:srgbClr val="FFFFFF"/>
                </a:solidFill>
              </a:rPr>
              <a:t>CONOSCERE </a:t>
            </a:r>
          </a:p>
          <a:p>
            <a:pPr marL="0" indent="0">
              <a:buNone/>
            </a:pPr>
            <a:r>
              <a:rPr lang="it-IT" sz="3600" b="1" dirty="0">
                <a:solidFill>
                  <a:srgbClr val="FFFFFF"/>
                </a:solidFill>
              </a:rPr>
              <a:t>ED AFFERMARE IL VALORE DI SÉ !</a:t>
            </a:r>
          </a:p>
          <a:p>
            <a:pPr marL="0" indent="0">
              <a:buNone/>
            </a:pPr>
            <a:endParaRPr lang="it-IT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70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donna, inpiedi, interni&#10;&#10;Descrizione generata con affidabilità molto elevata">
            <a:extLst>
              <a:ext uri="{FF2B5EF4-FFF2-40B4-BE49-F238E27FC236}">
                <a16:creationId xmlns:a16="http://schemas.microsoft.com/office/drawing/2014/main" id="{80D05C37-0589-48B5-814B-72952D9AD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8984B432-DFA4-4321-A892-B71187BB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Due strade molto diverse!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C61529-4DE7-46CB-95C9-B4EB7EAD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hlinkClick r:id="rId3" action="ppaction://hlinkfile"/>
              </a:rPr>
              <a:t>estratto dal film Genitori e figli agitare prima delluso.mp4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92084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A6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persona, interni, parete&#10;&#10;Descrizione generata con affidabilità molto elevata">
            <a:extLst>
              <a:ext uri="{FF2B5EF4-FFF2-40B4-BE49-F238E27FC236}">
                <a16:creationId xmlns:a16="http://schemas.microsoft.com/office/drawing/2014/main" id="{A5EE71D6-0060-4D66-A5A6-A1EF4BD7B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E4033-CD24-49B0-AC7B-1DB7EE0B3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it-IT" sz="2000">
                <a:solidFill>
                  <a:srgbClr val="FFFFFF"/>
                </a:solidFill>
                <a:hlinkClick r:id="rId3" action="ppaction://hlinkfile"/>
              </a:rPr>
              <a:t>Freedom Writers Io so chi sei.mp4</a:t>
            </a:r>
            <a:endParaRPr lang="it-I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97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erba, scena, via, treno&#10;&#10;Descrizione generata con affidabilità molto elevata">
            <a:extLst>
              <a:ext uri="{FF2B5EF4-FFF2-40B4-BE49-F238E27FC236}">
                <a16:creationId xmlns:a16="http://schemas.microsoft.com/office/drawing/2014/main" id="{D4004BDC-7AE2-4A1B-A1B4-435501524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7" b="122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B6AB664F-1EA3-439E-87FA-40DE7148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Strade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senza via </a:t>
            </a:r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d’uscita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5455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interni, uomo, parete&#10;&#10;Descrizione generata con affidabilità molto elevata">
            <a:extLst>
              <a:ext uri="{FF2B5EF4-FFF2-40B4-BE49-F238E27FC236}">
                <a16:creationId xmlns:a16="http://schemas.microsoft.com/office/drawing/2014/main" id="{05376C8F-6F44-452B-8268-79934DEC2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099" b="1787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 useBgFill="1">
        <p:nvSpPr>
          <p:cNvPr id="10" name="Freeform 6">
            <a:extLst>
              <a:ext uri="{FF2B5EF4-FFF2-40B4-BE49-F238E27FC236}">
                <a16:creationId xmlns:a16="http://schemas.microsoft.com/office/drawing/2014/main" id="{E7ABAA63-1FA0-4F56-944D-EADA0396D7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5999" y="546184"/>
            <a:ext cx="5607463" cy="5628660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solidFill>
            <a:srgbClr val="B06C5B"/>
          </a:solidFill>
          <a:ln w="19050">
            <a:noFill/>
          </a:ln>
          <a:effectLst>
            <a:outerShdw blurRad="76200" sx="101000" sy="101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A6DA9F-82F4-4F0B-BCF6-888B453A9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992" y="683156"/>
            <a:ext cx="4994374" cy="4926857"/>
          </a:xfrm>
        </p:spPr>
        <p:txBody>
          <a:bodyPr>
            <a:noAutofit/>
          </a:bodyPr>
          <a:lstStyle/>
          <a:p>
            <a:r>
              <a:rPr lang="it-IT" sz="1800" b="1" dirty="0">
                <a:solidFill>
                  <a:srgbClr val="FFFFFF"/>
                </a:solidFill>
              </a:rPr>
              <a:t>Non ti arrabbiare!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Se fai i capricci mamma piange!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Non c’è bisogno di urlare!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Dai, fallo fare a me, santo cielo!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Perché fai sempre tutte queste storie?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Zitto!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Sei sempre la solita!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Certo, solo a casa sei arrabbiato!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Muoviti! Per colpa tua arriviamo sempre in ritardo!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Stai lì e piangi fino a domani!</a:t>
            </a:r>
          </a:p>
          <a:p>
            <a:r>
              <a:rPr lang="it-IT" sz="1800" b="1" dirty="0">
                <a:solidFill>
                  <a:srgbClr val="FFFFFF"/>
                </a:solidFill>
              </a:rPr>
              <a:t>Tutti ti guardano!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FFFF"/>
                </a:solidFill>
              </a:rPr>
              <a:t>E molte altre ancora…</a:t>
            </a:r>
          </a:p>
        </p:txBody>
      </p:sp>
    </p:spTree>
    <p:extLst>
      <p:ext uri="{BB962C8B-B14F-4D97-AF65-F5344CB8AC3E}">
        <p14:creationId xmlns:p14="http://schemas.microsoft.com/office/powerpoint/2010/main" val="103028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Immagine che contiene erba, cielo, esterni, natura&#10;&#10;Descrizione generata con affidabilità molto elevata">
            <a:extLst>
              <a:ext uri="{FF2B5EF4-FFF2-40B4-BE49-F238E27FC236}">
                <a16:creationId xmlns:a16="http://schemas.microsoft.com/office/drawing/2014/main" id="{F53C6D0C-1445-4940-9520-7C3C4C24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2" y="158320"/>
            <a:ext cx="10356040" cy="661283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79E68CE-E04C-4EB4-B62A-83ACEC23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582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Il cammino che faremo insieme…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D3719FC9-724C-49DC-8A2F-CF27FCC47B46}"/>
              </a:ext>
            </a:extLst>
          </p:cNvPr>
          <p:cNvSpPr/>
          <p:nvPr/>
        </p:nvSpPr>
        <p:spPr>
          <a:xfrm>
            <a:off x="4532243" y="3671668"/>
            <a:ext cx="2220249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Rabbia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4C0A8A9-46B0-4626-8651-65F59E15018E}"/>
              </a:ext>
            </a:extLst>
          </p:cNvPr>
          <p:cNvSpPr/>
          <p:nvPr/>
        </p:nvSpPr>
        <p:spPr>
          <a:xfrm>
            <a:off x="1205948" y="2637182"/>
            <a:ext cx="2213113" cy="13883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Noi da bambini, noi da adulti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54AEFD-4A5E-45E7-BC6D-B090ACDA42A0}"/>
              </a:ext>
            </a:extLst>
          </p:cNvPr>
          <p:cNvSpPr/>
          <p:nvPr/>
        </p:nvSpPr>
        <p:spPr>
          <a:xfrm>
            <a:off x="4114290" y="1739211"/>
            <a:ext cx="3651484" cy="13883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Tutte le emozioni hanno un posto: uno sguardo alle neuroscienze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9C5EBB2-A45E-4670-A99D-6704AB867CDF}"/>
              </a:ext>
            </a:extLst>
          </p:cNvPr>
          <p:cNvSpPr/>
          <p:nvPr/>
        </p:nvSpPr>
        <p:spPr>
          <a:xfrm>
            <a:off x="7957421" y="2398643"/>
            <a:ext cx="2220249" cy="1431235"/>
          </a:xfrm>
          <a:prstGeom prst="ellipse">
            <a:avLst/>
          </a:prstGeom>
          <a:solidFill>
            <a:srgbClr val="FC0C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La rabbia nell’età evolutiva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8AA2790-7804-43E1-805C-8BF3123F66B3}"/>
              </a:ext>
            </a:extLst>
          </p:cNvPr>
          <p:cNvSpPr/>
          <p:nvPr/>
        </p:nvSpPr>
        <p:spPr>
          <a:xfrm>
            <a:off x="7547623" y="4128868"/>
            <a:ext cx="2736065" cy="165762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Davvero è sempre rabbia?</a:t>
            </a:r>
          </a:p>
          <a:p>
            <a:pPr algn="ctr"/>
            <a:r>
              <a:rPr lang="it-IT" b="1" dirty="0"/>
              <a:t>Capricci e altri scenari…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5DA5FBD-4A22-4B40-A19C-6AF8861BC157}"/>
              </a:ext>
            </a:extLst>
          </p:cNvPr>
          <p:cNvSpPr/>
          <p:nvPr/>
        </p:nvSpPr>
        <p:spPr>
          <a:xfrm>
            <a:off x="1510748" y="4363141"/>
            <a:ext cx="2623930" cy="1613590"/>
          </a:xfrm>
          <a:prstGeom prst="ellipse">
            <a:avLst/>
          </a:prstGeom>
          <a:solidFill>
            <a:srgbClr val="7EFA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Strumenti possibili per accompagnare bambini e ragazzi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650BF87-57C7-4336-8A3D-43A0F3AD6D8A}"/>
              </a:ext>
            </a:extLst>
          </p:cNvPr>
          <p:cNvSpPr/>
          <p:nvPr/>
        </p:nvSpPr>
        <p:spPr>
          <a:xfrm>
            <a:off x="4532243" y="4872093"/>
            <a:ext cx="2517914" cy="138830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Strade senza via d’ uscita e possibili sentieri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766B550-D46D-4C4D-BA55-008E55764ED4}"/>
              </a:ext>
            </a:extLst>
          </p:cNvPr>
          <p:cNvCxnSpPr>
            <a:cxnSpLocks/>
          </p:cNvCxnSpPr>
          <p:nvPr/>
        </p:nvCxnSpPr>
        <p:spPr>
          <a:xfrm flipV="1">
            <a:off x="2822713" y="2305878"/>
            <a:ext cx="1311965" cy="331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17518CF-8D1D-4B4D-8CCA-CBA76B23C045}"/>
              </a:ext>
            </a:extLst>
          </p:cNvPr>
          <p:cNvCxnSpPr>
            <a:stCxn id="6" idx="6"/>
            <a:endCxn id="7" idx="1"/>
          </p:cNvCxnSpPr>
          <p:nvPr/>
        </p:nvCxnSpPr>
        <p:spPr>
          <a:xfrm>
            <a:off x="7765774" y="2433362"/>
            <a:ext cx="516795" cy="1748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42F2A6A-675A-49DE-B8A4-7C63A6883D51}"/>
              </a:ext>
            </a:extLst>
          </p:cNvPr>
          <p:cNvCxnSpPr>
            <a:stCxn id="7" idx="5"/>
          </p:cNvCxnSpPr>
          <p:nvPr/>
        </p:nvCxnSpPr>
        <p:spPr>
          <a:xfrm flipH="1">
            <a:off x="9793357" y="3620278"/>
            <a:ext cx="59165" cy="7139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2CC7511-ECE7-41D8-BFC0-09698647715F}"/>
              </a:ext>
            </a:extLst>
          </p:cNvPr>
          <p:cNvCxnSpPr/>
          <p:nvPr/>
        </p:nvCxnSpPr>
        <p:spPr>
          <a:xfrm flipH="1">
            <a:off x="6917635" y="5751443"/>
            <a:ext cx="13649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30642DA-A75E-43DA-B110-324A5D82099D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4134679" y="5234612"/>
            <a:ext cx="397564" cy="3316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ore 2">
            <a:extLst>
              <a:ext uri="{FF2B5EF4-FFF2-40B4-BE49-F238E27FC236}">
                <a16:creationId xmlns:a16="http://schemas.microsoft.com/office/drawing/2014/main" id="{4CD58BB3-DFF0-4D36-B7AE-0FA12255468C}"/>
              </a:ext>
            </a:extLst>
          </p:cNvPr>
          <p:cNvSpPr/>
          <p:nvPr/>
        </p:nvSpPr>
        <p:spPr>
          <a:xfrm>
            <a:off x="1103353" y="1158883"/>
            <a:ext cx="1679470" cy="13593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Una proposta</a:t>
            </a: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BB85B18-15EF-4CC3-A528-4F3FA0BA3A27}"/>
              </a:ext>
            </a:extLst>
          </p:cNvPr>
          <p:cNvSpPr/>
          <p:nvPr/>
        </p:nvSpPr>
        <p:spPr>
          <a:xfrm>
            <a:off x="912287" y="2001078"/>
            <a:ext cx="744235" cy="3644348"/>
          </a:xfrm>
          <a:custGeom>
            <a:avLst/>
            <a:gdLst>
              <a:gd name="connsiteX0" fmla="*/ 373174 w 744235"/>
              <a:gd name="connsiteY0" fmla="*/ 0 h 3644348"/>
              <a:gd name="connsiteX1" fmla="*/ 306913 w 744235"/>
              <a:gd name="connsiteY1" fmla="*/ 53009 h 3644348"/>
              <a:gd name="connsiteX2" fmla="*/ 267156 w 744235"/>
              <a:gd name="connsiteY2" fmla="*/ 79513 h 3644348"/>
              <a:gd name="connsiteX3" fmla="*/ 174391 w 744235"/>
              <a:gd name="connsiteY3" fmla="*/ 185531 h 3644348"/>
              <a:gd name="connsiteX4" fmla="*/ 147887 w 744235"/>
              <a:gd name="connsiteY4" fmla="*/ 265044 h 3644348"/>
              <a:gd name="connsiteX5" fmla="*/ 161139 w 744235"/>
              <a:gd name="connsiteY5" fmla="*/ 490331 h 3644348"/>
              <a:gd name="connsiteX6" fmla="*/ 174391 w 744235"/>
              <a:gd name="connsiteY6" fmla="*/ 530087 h 3644348"/>
              <a:gd name="connsiteX7" fmla="*/ 200896 w 744235"/>
              <a:gd name="connsiteY7" fmla="*/ 556592 h 3644348"/>
              <a:gd name="connsiteX8" fmla="*/ 214148 w 744235"/>
              <a:gd name="connsiteY8" fmla="*/ 596348 h 3644348"/>
              <a:gd name="connsiteX9" fmla="*/ 253904 w 744235"/>
              <a:gd name="connsiteY9" fmla="*/ 622852 h 3644348"/>
              <a:gd name="connsiteX10" fmla="*/ 280409 w 744235"/>
              <a:gd name="connsiteY10" fmla="*/ 649357 h 3644348"/>
              <a:gd name="connsiteX11" fmla="*/ 333417 w 744235"/>
              <a:gd name="connsiteY11" fmla="*/ 728870 h 3644348"/>
              <a:gd name="connsiteX12" fmla="*/ 346670 w 744235"/>
              <a:gd name="connsiteY12" fmla="*/ 781879 h 3644348"/>
              <a:gd name="connsiteX13" fmla="*/ 333417 w 744235"/>
              <a:gd name="connsiteY13" fmla="*/ 861392 h 3644348"/>
              <a:gd name="connsiteX14" fmla="*/ 293661 w 744235"/>
              <a:gd name="connsiteY14" fmla="*/ 901148 h 3644348"/>
              <a:gd name="connsiteX15" fmla="*/ 161139 w 744235"/>
              <a:gd name="connsiteY15" fmla="*/ 940905 h 3644348"/>
              <a:gd name="connsiteX16" fmla="*/ 134635 w 744235"/>
              <a:gd name="connsiteY16" fmla="*/ 980661 h 3644348"/>
              <a:gd name="connsiteX17" fmla="*/ 108130 w 744235"/>
              <a:gd name="connsiteY17" fmla="*/ 1007165 h 3644348"/>
              <a:gd name="connsiteX18" fmla="*/ 94878 w 744235"/>
              <a:gd name="connsiteY18" fmla="*/ 1046922 h 3644348"/>
              <a:gd name="connsiteX19" fmla="*/ 68374 w 744235"/>
              <a:gd name="connsiteY19" fmla="*/ 1086679 h 3644348"/>
              <a:gd name="connsiteX20" fmla="*/ 41870 w 744235"/>
              <a:gd name="connsiteY20" fmla="*/ 1166192 h 3644348"/>
              <a:gd name="connsiteX21" fmla="*/ 15365 w 744235"/>
              <a:gd name="connsiteY21" fmla="*/ 1245705 h 3644348"/>
              <a:gd name="connsiteX22" fmla="*/ 2113 w 744235"/>
              <a:gd name="connsiteY22" fmla="*/ 1298713 h 3644348"/>
              <a:gd name="connsiteX23" fmla="*/ 28617 w 744235"/>
              <a:gd name="connsiteY23" fmla="*/ 1643270 h 3644348"/>
              <a:gd name="connsiteX24" fmla="*/ 94878 w 744235"/>
              <a:gd name="connsiteY24" fmla="*/ 1736035 h 3644348"/>
              <a:gd name="connsiteX25" fmla="*/ 121383 w 744235"/>
              <a:gd name="connsiteY25" fmla="*/ 1775792 h 3644348"/>
              <a:gd name="connsiteX26" fmla="*/ 161139 w 744235"/>
              <a:gd name="connsiteY26" fmla="*/ 1828800 h 3644348"/>
              <a:gd name="connsiteX27" fmla="*/ 240652 w 744235"/>
              <a:gd name="connsiteY27" fmla="*/ 1895061 h 3644348"/>
              <a:gd name="connsiteX28" fmla="*/ 293661 w 744235"/>
              <a:gd name="connsiteY28" fmla="*/ 1934818 h 3644348"/>
              <a:gd name="connsiteX29" fmla="*/ 333417 w 744235"/>
              <a:gd name="connsiteY29" fmla="*/ 1961322 h 3644348"/>
              <a:gd name="connsiteX30" fmla="*/ 373174 w 744235"/>
              <a:gd name="connsiteY30" fmla="*/ 2001079 h 3644348"/>
              <a:gd name="connsiteX31" fmla="*/ 412930 w 744235"/>
              <a:gd name="connsiteY31" fmla="*/ 2014331 h 3644348"/>
              <a:gd name="connsiteX32" fmla="*/ 492443 w 744235"/>
              <a:gd name="connsiteY32" fmla="*/ 2067339 h 3644348"/>
              <a:gd name="connsiteX33" fmla="*/ 518948 w 744235"/>
              <a:gd name="connsiteY33" fmla="*/ 2093844 h 3644348"/>
              <a:gd name="connsiteX34" fmla="*/ 558704 w 744235"/>
              <a:gd name="connsiteY34" fmla="*/ 2107096 h 3644348"/>
              <a:gd name="connsiteX35" fmla="*/ 611713 w 744235"/>
              <a:gd name="connsiteY35" fmla="*/ 2173357 h 3644348"/>
              <a:gd name="connsiteX36" fmla="*/ 651470 w 744235"/>
              <a:gd name="connsiteY36" fmla="*/ 2199861 h 3644348"/>
              <a:gd name="connsiteX37" fmla="*/ 677974 w 744235"/>
              <a:gd name="connsiteY37" fmla="*/ 2266122 h 3644348"/>
              <a:gd name="connsiteX38" fmla="*/ 704478 w 744235"/>
              <a:gd name="connsiteY38" fmla="*/ 2319131 h 3644348"/>
              <a:gd name="connsiteX39" fmla="*/ 717730 w 744235"/>
              <a:gd name="connsiteY39" fmla="*/ 2372139 h 3644348"/>
              <a:gd name="connsiteX40" fmla="*/ 730983 w 744235"/>
              <a:gd name="connsiteY40" fmla="*/ 2411896 h 3644348"/>
              <a:gd name="connsiteX41" fmla="*/ 717730 w 744235"/>
              <a:gd name="connsiteY41" fmla="*/ 2464905 h 3644348"/>
              <a:gd name="connsiteX42" fmla="*/ 598461 w 744235"/>
              <a:gd name="connsiteY42" fmla="*/ 2517913 h 3644348"/>
              <a:gd name="connsiteX43" fmla="*/ 518948 w 744235"/>
              <a:gd name="connsiteY43" fmla="*/ 2544418 h 3644348"/>
              <a:gd name="connsiteX44" fmla="*/ 479191 w 744235"/>
              <a:gd name="connsiteY44" fmla="*/ 2557670 h 3644348"/>
              <a:gd name="connsiteX45" fmla="*/ 346670 w 744235"/>
              <a:gd name="connsiteY45" fmla="*/ 2597426 h 3644348"/>
              <a:gd name="connsiteX46" fmla="*/ 306913 w 744235"/>
              <a:gd name="connsiteY46" fmla="*/ 2610679 h 3644348"/>
              <a:gd name="connsiteX47" fmla="*/ 200896 w 744235"/>
              <a:gd name="connsiteY47" fmla="*/ 2676939 h 3644348"/>
              <a:gd name="connsiteX48" fmla="*/ 187643 w 744235"/>
              <a:gd name="connsiteY48" fmla="*/ 2769705 h 3644348"/>
              <a:gd name="connsiteX49" fmla="*/ 161139 w 744235"/>
              <a:gd name="connsiteY49" fmla="*/ 2849218 h 3644348"/>
              <a:gd name="connsiteX50" fmla="*/ 147887 w 744235"/>
              <a:gd name="connsiteY50" fmla="*/ 2968487 h 3644348"/>
              <a:gd name="connsiteX51" fmla="*/ 134635 w 744235"/>
              <a:gd name="connsiteY51" fmla="*/ 3061252 h 3644348"/>
              <a:gd name="connsiteX52" fmla="*/ 174391 w 744235"/>
              <a:gd name="connsiteY52" fmla="*/ 3498574 h 3644348"/>
              <a:gd name="connsiteX53" fmla="*/ 200896 w 744235"/>
              <a:gd name="connsiteY53" fmla="*/ 3525079 h 3644348"/>
              <a:gd name="connsiteX54" fmla="*/ 253904 w 744235"/>
              <a:gd name="connsiteY54" fmla="*/ 3578087 h 3644348"/>
              <a:gd name="connsiteX55" fmla="*/ 412930 w 744235"/>
              <a:gd name="connsiteY55" fmla="*/ 3644348 h 3644348"/>
              <a:gd name="connsiteX56" fmla="*/ 651470 w 744235"/>
              <a:gd name="connsiteY56" fmla="*/ 3617844 h 3644348"/>
              <a:gd name="connsiteX57" fmla="*/ 691226 w 744235"/>
              <a:gd name="connsiteY57" fmla="*/ 3604592 h 3644348"/>
              <a:gd name="connsiteX58" fmla="*/ 744235 w 744235"/>
              <a:gd name="connsiteY58" fmla="*/ 3564835 h 364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44235" h="3644348">
                <a:moveTo>
                  <a:pt x="373174" y="0"/>
                </a:moveTo>
                <a:cubicBezTo>
                  <a:pt x="351087" y="17670"/>
                  <a:pt x="329541" y="36038"/>
                  <a:pt x="306913" y="53009"/>
                </a:cubicBezTo>
                <a:cubicBezTo>
                  <a:pt x="294171" y="62565"/>
                  <a:pt x="279142" y="69025"/>
                  <a:pt x="267156" y="79513"/>
                </a:cubicBezTo>
                <a:cubicBezTo>
                  <a:pt x="205140" y="133777"/>
                  <a:pt x="210315" y="131645"/>
                  <a:pt x="174391" y="185531"/>
                </a:cubicBezTo>
                <a:cubicBezTo>
                  <a:pt x="165556" y="212035"/>
                  <a:pt x="146246" y="237154"/>
                  <a:pt x="147887" y="265044"/>
                </a:cubicBezTo>
                <a:cubicBezTo>
                  <a:pt x="152304" y="340140"/>
                  <a:pt x="153654" y="415479"/>
                  <a:pt x="161139" y="490331"/>
                </a:cubicBezTo>
                <a:cubicBezTo>
                  <a:pt x="162529" y="504231"/>
                  <a:pt x="167204" y="518109"/>
                  <a:pt x="174391" y="530087"/>
                </a:cubicBezTo>
                <a:cubicBezTo>
                  <a:pt x="180819" y="540801"/>
                  <a:pt x="192061" y="547757"/>
                  <a:pt x="200896" y="556592"/>
                </a:cubicBezTo>
                <a:cubicBezTo>
                  <a:pt x="205313" y="569844"/>
                  <a:pt x="205422" y="585440"/>
                  <a:pt x="214148" y="596348"/>
                </a:cubicBezTo>
                <a:cubicBezTo>
                  <a:pt x="224097" y="608785"/>
                  <a:pt x="241467" y="612903"/>
                  <a:pt x="253904" y="622852"/>
                </a:cubicBezTo>
                <a:cubicBezTo>
                  <a:pt x="263661" y="630657"/>
                  <a:pt x="272912" y="639361"/>
                  <a:pt x="280409" y="649357"/>
                </a:cubicBezTo>
                <a:cubicBezTo>
                  <a:pt x="299521" y="674840"/>
                  <a:pt x="333417" y="728870"/>
                  <a:pt x="333417" y="728870"/>
                </a:cubicBezTo>
                <a:cubicBezTo>
                  <a:pt x="337835" y="746540"/>
                  <a:pt x="346670" y="763665"/>
                  <a:pt x="346670" y="781879"/>
                </a:cubicBezTo>
                <a:cubicBezTo>
                  <a:pt x="346670" y="808749"/>
                  <a:pt x="344330" y="836838"/>
                  <a:pt x="333417" y="861392"/>
                </a:cubicBezTo>
                <a:cubicBezTo>
                  <a:pt x="325805" y="878518"/>
                  <a:pt x="310044" y="892047"/>
                  <a:pt x="293661" y="901148"/>
                </a:cubicBezTo>
                <a:cubicBezTo>
                  <a:pt x="267267" y="915811"/>
                  <a:pt x="195357" y="932350"/>
                  <a:pt x="161139" y="940905"/>
                </a:cubicBezTo>
                <a:cubicBezTo>
                  <a:pt x="152304" y="954157"/>
                  <a:pt x="144585" y="968224"/>
                  <a:pt x="134635" y="980661"/>
                </a:cubicBezTo>
                <a:cubicBezTo>
                  <a:pt x="126830" y="990417"/>
                  <a:pt x="114558" y="996451"/>
                  <a:pt x="108130" y="1007165"/>
                </a:cubicBezTo>
                <a:cubicBezTo>
                  <a:pt x="100943" y="1019143"/>
                  <a:pt x="101125" y="1034428"/>
                  <a:pt x="94878" y="1046922"/>
                </a:cubicBezTo>
                <a:cubicBezTo>
                  <a:pt x="87755" y="1061168"/>
                  <a:pt x="74843" y="1072125"/>
                  <a:pt x="68374" y="1086679"/>
                </a:cubicBezTo>
                <a:cubicBezTo>
                  <a:pt x="57027" y="1112209"/>
                  <a:pt x="50705" y="1139688"/>
                  <a:pt x="41870" y="1166192"/>
                </a:cubicBezTo>
                <a:lnTo>
                  <a:pt x="15365" y="1245705"/>
                </a:lnTo>
                <a:lnTo>
                  <a:pt x="2113" y="1298713"/>
                </a:lnTo>
                <a:cubicBezTo>
                  <a:pt x="5306" y="1372163"/>
                  <a:pt x="-15328" y="1540731"/>
                  <a:pt x="28617" y="1643270"/>
                </a:cubicBezTo>
                <a:cubicBezTo>
                  <a:pt x="63236" y="1724047"/>
                  <a:pt x="41407" y="1671870"/>
                  <a:pt x="94878" y="1736035"/>
                </a:cubicBezTo>
                <a:cubicBezTo>
                  <a:pt x="105074" y="1748271"/>
                  <a:pt x="112125" y="1762831"/>
                  <a:pt x="121383" y="1775792"/>
                </a:cubicBezTo>
                <a:cubicBezTo>
                  <a:pt x="134221" y="1793765"/>
                  <a:pt x="146765" y="1812031"/>
                  <a:pt x="161139" y="1828800"/>
                </a:cubicBezTo>
                <a:cubicBezTo>
                  <a:pt x="200218" y="1874392"/>
                  <a:pt x="195449" y="1862773"/>
                  <a:pt x="240652" y="1895061"/>
                </a:cubicBezTo>
                <a:cubicBezTo>
                  <a:pt x="258625" y="1907899"/>
                  <a:pt x="275688" y="1921980"/>
                  <a:pt x="293661" y="1934818"/>
                </a:cubicBezTo>
                <a:cubicBezTo>
                  <a:pt x="306621" y="1944075"/>
                  <a:pt x="321182" y="1951126"/>
                  <a:pt x="333417" y="1961322"/>
                </a:cubicBezTo>
                <a:cubicBezTo>
                  <a:pt x="347815" y="1973320"/>
                  <a:pt x="357580" y="1990683"/>
                  <a:pt x="373174" y="2001079"/>
                </a:cubicBezTo>
                <a:cubicBezTo>
                  <a:pt x="384797" y="2008828"/>
                  <a:pt x="400719" y="2007547"/>
                  <a:pt x="412930" y="2014331"/>
                </a:cubicBezTo>
                <a:cubicBezTo>
                  <a:pt x="440776" y="2029801"/>
                  <a:pt x="469919" y="2044815"/>
                  <a:pt x="492443" y="2067339"/>
                </a:cubicBezTo>
                <a:cubicBezTo>
                  <a:pt x="501278" y="2076174"/>
                  <a:pt x="508234" y="2087416"/>
                  <a:pt x="518948" y="2093844"/>
                </a:cubicBezTo>
                <a:cubicBezTo>
                  <a:pt x="530926" y="2101031"/>
                  <a:pt x="545452" y="2102679"/>
                  <a:pt x="558704" y="2107096"/>
                </a:cubicBezTo>
                <a:cubicBezTo>
                  <a:pt x="578381" y="2136611"/>
                  <a:pt x="584740" y="2151779"/>
                  <a:pt x="611713" y="2173357"/>
                </a:cubicBezTo>
                <a:cubicBezTo>
                  <a:pt x="624150" y="2183307"/>
                  <a:pt x="638218" y="2191026"/>
                  <a:pt x="651470" y="2199861"/>
                </a:cubicBezTo>
                <a:cubicBezTo>
                  <a:pt x="660305" y="2221948"/>
                  <a:pt x="668313" y="2244384"/>
                  <a:pt x="677974" y="2266122"/>
                </a:cubicBezTo>
                <a:cubicBezTo>
                  <a:pt x="685997" y="2284175"/>
                  <a:pt x="697542" y="2300634"/>
                  <a:pt x="704478" y="2319131"/>
                </a:cubicBezTo>
                <a:cubicBezTo>
                  <a:pt x="710873" y="2336185"/>
                  <a:pt x="712726" y="2354627"/>
                  <a:pt x="717730" y="2372139"/>
                </a:cubicBezTo>
                <a:cubicBezTo>
                  <a:pt x="721568" y="2385571"/>
                  <a:pt x="726565" y="2398644"/>
                  <a:pt x="730983" y="2411896"/>
                </a:cubicBezTo>
                <a:cubicBezTo>
                  <a:pt x="726565" y="2429566"/>
                  <a:pt x="727833" y="2449750"/>
                  <a:pt x="717730" y="2464905"/>
                </a:cubicBezTo>
                <a:cubicBezTo>
                  <a:pt x="699729" y="2491906"/>
                  <a:pt x="614146" y="2512685"/>
                  <a:pt x="598461" y="2517913"/>
                </a:cubicBezTo>
                <a:lnTo>
                  <a:pt x="518948" y="2544418"/>
                </a:lnTo>
                <a:cubicBezTo>
                  <a:pt x="505696" y="2548836"/>
                  <a:pt x="492743" y="2554282"/>
                  <a:pt x="479191" y="2557670"/>
                </a:cubicBezTo>
                <a:cubicBezTo>
                  <a:pt x="399084" y="2577697"/>
                  <a:pt x="443453" y="2565165"/>
                  <a:pt x="346670" y="2597426"/>
                </a:cubicBezTo>
                <a:cubicBezTo>
                  <a:pt x="333418" y="2601844"/>
                  <a:pt x="318759" y="2603275"/>
                  <a:pt x="306913" y="2610679"/>
                </a:cubicBezTo>
                <a:lnTo>
                  <a:pt x="200896" y="2676939"/>
                </a:lnTo>
                <a:cubicBezTo>
                  <a:pt x="196478" y="2707861"/>
                  <a:pt x="194667" y="2739269"/>
                  <a:pt x="187643" y="2769705"/>
                </a:cubicBezTo>
                <a:cubicBezTo>
                  <a:pt x="181361" y="2796928"/>
                  <a:pt x="161139" y="2849218"/>
                  <a:pt x="161139" y="2849218"/>
                </a:cubicBezTo>
                <a:cubicBezTo>
                  <a:pt x="156722" y="2888974"/>
                  <a:pt x="152848" y="2928795"/>
                  <a:pt x="147887" y="2968487"/>
                </a:cubicBezTo>
                <a:cubicBezTo>
                  <a:pt x="144013" y="2999481"/>
                  <a:pt x="134635" y="3030016"/>
                  <a:pt x="134635" y="3061252"/>
                </a:cubicBezTo>
                <a:cubicBezTo>
                  <a:pt x="134635" y="3249259"/>
                  <a:pt x="75992" y="3375575"/>
                  <a:pt x="174391" y="3498574"/>
                </a:cubicBezTo>
                <a:cubicBezTo>
                  <a:pt x="182196" y="3508331"/>
                  <a:pt x="192061" y="3516244"/>
                  <a:pt x="200896" y="3525079"/>
                </a:cubicBezTo>
                <a:cubicBezTo>
                  <a:pt x="223384" y="3592544"/>
                  <a:pt x="196077" y="3545961"/>
                  <a:pt x="253904" y="3578087"/>
                </a:cubicBezTo>
                <a:cubicBezTo>
                  <a:pt x="384880" y="3650852"/>
                  <a:pt x="277445" y="3621767"/>
                  <a:pt x="412930" y="3644348"/>
                </a:cubicBezTo>
                <a:cubicBezTo>
                  <a:pt x="516998" y="3636343"/>
                  <a:pt x="564190" y="3639664"/>
                  <a:pt x="651470" y="3617844"/>
                </a:cubicBezTo>
                <a:cubicBezTo>
                  <a:pt x="665022" y="3614456"/>
                  <a:pt x="677974" y="3609009"/>
                  <a:pt x="691226" y="3604592"/>
                </a:cubicBezTo>
                <a:cubicBezTo>
                  <a:pt x="736181" y="3574622"/>
                  <a:pt x="719721" y="3589349"/>
                  <a:pt x="744235" y="3564835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334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282E0D-C9C9-4701-8E8E-67A8B621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In realtà abbiamo molte risorse che, spesso, dimentichiamo di avere…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A98F61-6CB9-4D1E-BD50-5A7CC7B6F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Se usi il cucchiaio invece delle dita, potrai mettere più marmellata nel tuo pancino</a:t>
            </a:r>
          </a:p>
          <a:p>
            <a:pPr marL="0" indent="0">
              <a:buNone/>
            </a:pPr>
            <a:r>
              <a:rPr lang="it-IT" dirty="0"/>
              <a:t>Questa settimana compreremo le mele rosse aiutami a cercarle ( il supermercato è il luogo, per eccellenza, dei capricci)</a:t>
            </a:r>
          </a:p>
          <a:p>
            <a:pPr marL="0" indent="0">
              <a:buNone/>
            </a:pPr>
            <a:r>
              <a:rPr lang="it-IT" dirty="0"/>
              <a:t>Appena riattacco il telefono, tu sarai la persona più importante e ti potrò dare tutta la mia attenzione</a:t>
            </a:r>
          </a:p>
          <a:p>
            <a:pPr marL="0" indent="0">
              <a:buNone/>
            </a:pPr>
            <a:r>
              <a:rPr lang="it-IT" dirty="0"/>
              <a:t>Mentre facevi i capricci hai fatto un sacco di chiasso, ti sei impaurito e io mi sono innervosita, i capricci ci hanno impedito di parlarci, non vorrei che accadesse più</a:t>
            </a:r>
          </a:p>
          <a:p>
            <a:pPr marL="0" indent="0">
              <a:buNone/>
            </a:pPr>
            <a:r>
              <a:rPr lang="it-IT" dirty="0"/>
              <a:t>Ero molto imbarazzato quando ti sei buttato per terra al supermercato…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D794771-C90B-4A4E-8F0E-816B5137ED16}"/>
              </a:ext>
            </a:extLst>
          </p:cNvPr>
          <p:cNvSpPr/>
          <p:nvPr/>
        </p:nvSpPr>
        <p:spPr>
          <a:xfrm>
            <a:off x="838200" y="1690688"/>
            <a:ext cx="3667539" cy="7609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IL LINGUAGGIO</a:t>
            </a:r>
          </a:p>
        </p:txBody>
      </p:sp>
    </p:spTree>
    <p:extLst>
      <p:ext uri="{BB962C8B-B14F-4D97-AF65-F5344CB8AC3E}">
        <p14:creationId xmlns:p14="http://schemas.microsoft.com/office/powerpoint/2010/main" val="1296766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3C3632-2CF6-4F89-A289-4BDC31B14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sz="3600" dirty="0"/>
              <a:t>Deve essere stato difficile…</a:t>
            </a:r>
          </a:p>
          <a:p>
            <a:r>
              <a:rPr lang="it-IT" sz="3600" dirty="0"/>
              <a:t>L’altro giorno ho provato a fare ….e mi sembra che abbia funzionato</a:t>
            </a:r>
          </a:p>
          <a:p>
            <a:r>
              <a:rPr lang="it-IT" sz="3600" dirty="0"/>
              <a:t>Posso fare qualcosa?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5FAB2B7-12D5-446C-A501-07B1FADE3E4D}"/>
              </a:ext>
            </a:extLst>
          </p:cNvPr>
          <p:cNvSpPr/>
          <p:nvPr/>
        </p:nvSpPr>
        <p:spPr>
          <a:xfrm>
            <a:off x="838200" y="1033669"/>
            <a:ext cx="5390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L’AIUTO TRA GENITORI</a:t>
            </a:r>
          </a:p>
        </p:txBody>
      </p:sp>
      <p:pic>
        <p:nvPicPr>
          <p:cNvPr id="6" name="Immagine 5" descr="Immagine che contiene persona, interni, edificio, tavolo&#10;&#10;Descrizione generata con affidabilità molto elevata">
            <a:extLst>
              <a:ext uri="{FF2B5EF4-FFF2-40B4-BE49-F238E27FC236}">
                <a16:creationId xmlns:a16="http://schemas.microsoft.com/office/drawing/2014/main" id="{362ED727-ED32-4CA4-A9BA-F55A57C0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82" y="4001294"/>
            <a:ext cx="5943600" cy="2349500"/>
          </a:xfrm>
          <a:prstGeom prst="rect">
            <a:avLst/>
          </a:prstGeom>
        </p:spPr>
      </p:pic>
      <p:pic>
        <p:nvPicPr>
          <p:cNvPr id="8" name="Immagine 7" descr="Immagine che contiene persona, sedendo, interni, sipario&#10;&#10;Descrizione generata con affidabilità molto elevata">
            <a:extLst>
              <a:ext uri="{FF2B5EF4-FFF2-40B4-BE49-F238E27FC236}">
                <a16:creationId xmlns:a16="http://schemas.microsoft.com/office/drawing/2014/main" id="{9E992E2F-6AFD-45C7-8D8E-1F5B0AC8E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74" y="75303"/>
            <a:ext cx="4388126" cy="29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17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edificio&#10;&#10;Descrizione generata con affidabilità molto elevata">
            <a:extLst>
              <a:ext uri="{FF2B5EF4-FFF2-40B4-BE49-F238E27FC236}">
                <a16:creationId xmlns:a16="http://schemas.microsoft.com/office/drawing/2014/main" id="{50D0979E-AFCF-4E07-8FC4-94833CEAD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b="221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005FAE7-9FB9-4E47-A33D-883A7E97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>
                <a:solidFill>
                  <a:srgbClr val="FFFFFF"/>
                </a:solidFill>
              </a:rPr>
              <a:t>Ci sono condizioni che favoriscono la serenità senza impedire l’espressione emotiva?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A71B2A-4CCE-415C-A917-69DC9D80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hlinkClick r:id="rId3" action="ppaction://hlinkfile"/>
              </a:rPr>
              <a:t>come sconfiggere la rabbia secondo penelope.mp4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28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7D51F1-F823-4E30-ABFE-6C6BDFCD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Alcune proposte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F7CAC-8C78-43FE-9E80-9A6325F3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Proporre ai bambini esperienze appropriate al livello di sviluppo ( Tutto troppo presto!)</a:t>
            </a:r>
          </a:p>
          <a:p>
            <a:r>
              <a:rPr lang="it-IT" dirty="0"/>
              <a:t>Regole e richieste essenziali e chiare </a:t>
            </a:r>
          </a:p>
          <a:p>
            <a:r>
              <a:rPr lang="it-IT" dirty="0"/>
              <a:t>Creare condizioni rilassanti ( bambini troppo stanchi)</a:t>
            </a:r>
          </a:p>
          <a:p>
            <a:r>
              <a:rPr lang="it-IT" dirty="0"/>
              <a:t>Parlare con loro di emozioni attraverso le storie</a:t>
            </a:r>
          </a:p>
          <a:p>
            <a:r>
              <a:rPr lang="it-IT" dirty="0"/>
              <a:t>Creare un ritmo nelle giornate, una ritualità</a:t>
            </a:r>
          </a:p>
          <a:p>
            <a:r>
              <a:rPr lang="it-IT" dirty="0"/>
              <a:t>Aiutarli a denominare ciò che sentono ( Forse sei triste…)</a:t>
            </a:r>
          </a:p>
          <a:p>
            <a:r>
              <a:rPr lang="it-IT" dirty="0"/>
              <a:t>Rassicurarli sulle difficoltà della vita ( Sai, è difficile condividere i propri giochi…Hai tutto ciò che ti serve per trascorrere una giornata lontano da casa, appena ci incontreremo ci abbracceremo stretti…)</a:t>
            </a:r>
          </a:p>
        </p:txBody>
      </p:sp>
    </p:spTree>
    <p:extLst>
      <p:ext uri="{BB962C8B-B14F-4D97-AF65-F5344CB8AC3E}">
        <p14:creationId xmlns:p14="http://schemas.microsoft.com/office/powerpoint/2010/main" val="1196794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onna, persona&#10;&#10;Descrizione generata con affidabilità molto elevata">
            <a:extLst>
              <a:ext uri="{FF2B5EF4-FFF2-40B4-BE49-F238E27FC236}">
                <a16:creationId xmlns:a16="http://schemas.microsoft.com/office/drawing/2014/main" id="{DAB9FE29-97AE-40B5-8996-101865862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70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1E55A5-BE58-4EDA-9F52-84CCA2FF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>
                <a:latin typeface="Arial Black" panose="020B0A04020102020204" pitchFamily="34" charset="0"/>
              </a:rPr>
              <a:t>Vale anche per i più grandi!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4B5AF3-4237-4D16-AF8B-9BE302D3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it-IT" sz="2000"/>
              <a:t>Come ti sei sentito oggi a scuola?</a:t>
            </a:r>
          </a:p>
          <a:p>
            <a:r>
              <a:rPr lang="it-IT" sz="2000"/>
              <a:t>Non è facile crescere, tutti si aspettano da te qualcosa. Mi ricordo che anche per me non è stato semplice</a:t>
            </a:r>
          </a:p>
          <a:p>
            <a:r>
              <a:rPr lang="it-IT" sz="2000"/>
              <a:t>Noi crediamo in te e anche noi stiamo imparando a fare i genitori di un adolescente</a:t>
            </a:r>
          </a:p>
          <a:p>
            <a:r>
              <a:rPr lang="it-IT" sz="2000"/>
              <a:t>Anche i tuoi amici, a volte, sono arrabbiati come te, ma ognuno esprime in modo diverso ciò che sente</a:t>
            </a:r>
          </a:p>
          <a:p>
            <a:pPr marL="0" indent="0">
              <a:buNone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4258017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DFE5BD2D-83AC-435E-8979-35606BCBC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" y="307731"/>
            <a:ext cx="3004593" cy="3997637"/>
          </a:xfrm>
          <a:prstGeom prst="rect">
            <a:avLst/>
          </a:prstGeom>
        </p:spPr>
      </p:pic>
      <p:pic>
        <p:nvPicPr>
          <p:cNvPr id="5" name="Segnaposto contenuto 4" descr="Immagine che contiene toeletta, interni, parete&#10;&#10;Descrizione generata con affidabilità molto elevata">
            <a:extLst>
              <a:ext uri="{FF2B5EF4-FFF2-40B4-BE49-F238E27FC236}">
                <a16:creationId xmlns:a16="http://schemas.microsoft.com/office/drawing/2014/main" id="{1EA2E68A-81F5-4EC3-A38F-7919ABCF7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80" y="307731"/>
            <a:ext cx="3008221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abbigliamento&#10;&#10;Descrizione generata con affidabilità elevata">
            <a:extLst>
              <a:ext uri="{FF2B5EF4-FFF2-40B4-BE49-F238E27FC236}">
                <a16:creationId xmlns:a16="http://schemas.microsoft.com/office/drawing/2014/main" id="{A02DE58D-87F2-4873-AC95-7886824DF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48" y="330045"/>
            <a:ext cx="2248670" cy="399763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853A4C-CF09-4596-A3D2-B43BD976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I bambini hanno bisogno di ancoraggi fisici che accompagnino la loro educazione emotiva</a:t>
            </a:r>
          </a:p>
        </p:txBody>
      </p:sp>
    </p:spTree>
    <p:extLst>
      <p:ext uri="{BB962C8B-B14F-4D97-AF65-F5344CB8AC3E}">
        <p14:creationId xmlns:p14="http://schemas.microsoft.com/office/powerpoint/2010/main" val="3505021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persona, interni, parete, bottiglia&#10;&#10;Descrizione generata con affidabilità molto elevata">
            <a:extLst>
              <a:ext uri="{FF2B5EF4-FFF2-40B4-BE49-F238E27FC236}">
                <a16:creationId xmlns:a16="http://schemas.microsoft.com/office/drawing/2014/main" id="{FBE25336-952E-4637-B1AC-79BE49DF2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r="9468" b="-1"/>
          <a:stretch/>
        </p:blipFill>
        <p:spPr>
          <a:xfrm>
            <a:off x="7718889" y="321732"/>
            <a:ext cx="4151376" cy="6214533"/>
          </a:xfrm>
          <a:prstGeom prst="rect">
            <a:avLst/>
          </a:prstGeom>
        </p:spPr>
      </p:pic>
      <p:pic>
        <p:nvPicPr>
          <p:cNvPr id="5" name="Segnaposto contenuto 4" descr="Immagine che contiene interni, parete, stanza, verde&#10;&#10;Descrizione generata con affidabilità molto elevata">
            <a:extLst>
              <a:ext uri="{FF2B5EF4-FFF2-40B4-BE49-F238E27FC236}">
                <a16:creationId xmlns:a16="http://schemas.microsoft.com/office/drawing/2014/main" id="{98543796-AAD7-446D-80A4-A48B86C24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r="5376" b="1"/>
          <a:stretch/>
        </p:blipFill>
        <p:spPr>
          <a:xfrm>
            <a:off x="321734" y="321732"/>
            <a:ext cx="3084025" cy="3067161"/>
          </a:xfrm>
          <a:prstGeom prst="rect">
            <a:avLst/>
          </a:prstGeom>
        </p:spPr>
      </p:pic>
      <p:pic>
        <p:nvPicPr>
          <p:cNvPr id="7" name="Immagine 6" descr="Immagine che contiene oggetto, filetto, interni&#10;&#10;Descrizione generata con affidabilità molto elevata">
            <a:extLst>
              <a:ext uri="{FF2B5EF4-FFF2-40B4-BE49-F238E27FC236}">
                <a16:creationId xmlns:a16="http://schemas.microsoft.com/office/drawing/2014/main" id="{57790408-6AE6-4C0A-81F9-C1F3B28E8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r="15564" b="-1"/>
          <a:stretch/>
        </p:blipFill>
        <p:spPr>
          <a:xfrm>
            <a:off x="3490161" y="321732"/>
            <a:ext cx="4151376" cy="6214533"/>
          </a:xfrm>
          <a:prstGeom prst="rect">
            <a:avLst/>
          </a:prstGeom>
        </p:spPr>
      </p:pic>
      <p:pic>
        <p:nvPicPr>
          <p:cNvPr id="11" name="Immagine 10" descr="Immagine che contiene interni, persona, tavolo, cibo&#10;&#10;Descrizione generata con affidabilità molto elevata">
            <a:extLst>
              <a:ext uri="{FF2B5EF4-FFF2-40B4-BE49-F238E27FC236}">
                <a16:creationId xmlns:a16="http://schemas.microsoft.com/office/drawing/2014/main" id="{25807865-8F6C-4D05-A11E-0D9D172360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r="11916" b="-3"/>
          <a:stretch/>
        </p:blipFill>
        <p:spPr>
          <a:xfrm>
            <a:off x="321734" y="3469102"/>
            <a:ext cx="3084025" cy="30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15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terra, esterni, edificio&#10;&#10;Descrizione generata con affidabilità molto elevata">
            <a:extLst>
              <a:ext uri="{FF2B5EF4-FFF2-40B4-BE49-F238E27FC236}">
                <a16:creationId xmlns:a16="http://schemas.microsoft.com/office/drawing/2014/main" id="{87993954-E6D5-478E-A12F-98932200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70" y="2828925"/>
            <a:ext cx="2872172" cy="3388994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673FF3E6-D122-4973-BEC8-5DC8EAD1B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2666" r="4119" b="20821"/>
          <a:stretch/>
        </p:blipFill>
        <p:spPr>
          <a:xfrm>
            <a:off x="8707755" y="306909"/>
            <a:ext cx="2286000" cy="2286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9D6C152-9F10-4772-8F18-6FB1E6F0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Arial Black" panose="020B0A04020102020204" pitchFamily="34" charset="0"/>
              </a:rPr>
              <a:t>Poi…Forse… Tutti insieme, con i nostri figli, alunni…Possiamo spingerci più in là…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296763-1C9A-4C63-8F3B-BCEBA287C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Quando ti viene data la possibilità di scegliere se avere ragione o essere gentile, scegli di essere gentile.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Dr Wayne W.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Dyer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70364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arassaco, pianta&#10;&#10;Descrizione generata con affidabilità molto elevata">
            <a:extLst>
              <a:ext uri="{FF2B5EF4-FFF2-40B4-BE49-F238E27FC236}">
                <a16:creationId xmlns:a16="http://schemas.microsoft.com/office/drawing/2014/main" id="{FBAC3E01-E073-4955-BDCF-17133E688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" b="522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74A523-D1C8-4B72-88DE-94AD4543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4400" b="1" dirty="0"/>
              <a:t>Grazie per questa opportunità !</a:t>
            </a:r>
          </a:p>
        </p:txBody>
      </p:sp>
    </p:spTree>
    <p:extLst>
      <p:ext uri="{BB962C8B-B14F-4D97-AF65-F5344CB8AC3E}">
        <p14:creationId xmlns:p14="http://schemas.microsoft.com/office/powerpoint/2010/main" val="120376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persona, parete, edificio, donna&#10;&#10;Descrizione generata con affidabilità molto elevata">
            <a:extLst>
              <a:ext uri="{FF2B5EF4-FFF2-40B4-BE49-F238E27FC236}">
                <a16:creationId xmlns:a16="http://schemas.microsoft.com/office/drawing/2014/main" id="{843D8600-128E-42AA-B176-86DED2C41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r="2151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C37013-8E40-426B-B4CF-F647CF74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it-IT" b="1" dirty="0"/>
              <a:t>Anche noi siamo stati bambini…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34ECA6-09C3-4A3E-8695-46137110A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917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Ci siamo arrabbiati? Potevamo esprimere la nostra rabbia? Che cosa abbiamo appreso sulla possibilità di arrabbiarsi? Abbiamo visto spesso gli adulti arrabbiati?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La relazione con la rabbia, come quella con tutte le emozioni, ha una storia e la storia è diversa per ognuno di noi!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Nella relazione con chi stiamo educando questa storia sarà piuttosto significativa!</a:t>
            </a:r>
          </a:p>
        </p:txBody>
      </p:sp>
    </p:spTree>
    <p:extLst>
      <p:ext uri="{BB962C8B-B14F-4D97-AF65-F5344CB8AC3E}">
        <p14:creationId xmlns:p14="http://schemas.microsoft.com/office/powerpoint/2010/main" val="253908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tazionario&#10;&#10;Descrizione generata con affidabilità elevata">
            <a:extLst>
              <a:ext uri="{FF2B5EF4-FFF2-40B4-BE49-F238E27FC236}">
                <a16:creationId xmlns:a16="http://schemas.microsoft.com/office/drawing/2014/main" id="{C16B375D-0863-4C6E-B403-FFFA583F3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25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532C5095-FDA5-4A2F-BD38-FA3EE982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b="1" dirty="0"/>
              <a:t>Appuntate su un foglio: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8AE8B4-2D44-4C4F-A602-F6FCB0767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2000"/>
              <a:t>Un episodio nel quale , da bambini, vi siete arrabbiati</a:t>
            </a:r>
          </a:p>
          <a:p>
            <a:r>
              <a:rPr lang="it-IT" sz="2000"/>
              <a:t>Un episodio nel quale, un adulto, si è arrabbiato con voi</a:t>
            </a:r>
          </a:p>
          <a:p>
            <a:pPr marL="0" indent="0">
              <a:buNone/>
            </a:pPr>
            <a:endParaRPr lang="it-IT" sz="2000"/>
          </a:p>
          <a:p>
            <a:pPr marL="0" indent="0">
              <a:buNone/>
            </a:pPr>
            <a:r>
              <a:rPr lang="it-IT" sz="2000"/>
              <a:t>In mezzo è passato tanto tempo, ma…Quali emozioni riuscite a recuperare?</a:t>
            </a:r>
          </a:p>
          <a:p>
            <a:pPr marL="0" indent="0">
              <a:buNone/>
            </a:pPr>
            <a:endParaRPr lang="it-IT" sz="2000"/>
          </a:p>
          <a:p>
            <a:pPr marL="0" indent="0">
              <a:buNone/>
            </a:pPr>
            <a:r>
              <a:rPr lang="it-IT" sz="2000"/>
              <a:t>Tenete per voi questi appunti, magari vi serviranno in questo percorso di riflessione…</a:t>
            </a:r>
          </a:p>
        </p:txBody>
      </p:sp>
    </p:spTree>
    <p:extLst>
      <p:ext uri="{BB962C8B-B14F-4D97-AF65-F5344CB8AC3E}">
        <p14:creationId xmlns:p14="http://schemas.microsoft.com/office/powerpoint/2010/main" val="88753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hlinkClick r:id="rId2" action="ppaction://hlinkfile"/>
            <a:extLst>
              <a:ext uri="{FF2B5EF4-FFF2-40B4-BE49-F238E27FC236}">
                <a16:creationId xmlns:a16="http://schemas.microsoft.com/office/drawing/2014/main" id="{FC8241BD-96CC-48EA-B2DA-C867377F7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r="21880" b="1"/>
          <a:stretch/>
        </p:blipFill>
        <p:spPr>
          <a:xfrm>
            <a:off x="-78829" y="10"/>
            <a:ext cx="12192000" cy="68579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C654050A-91E2-4A9B-AEE7-ADA6149D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Arial Black" panose="020B0A04020102020204" pitchFamily="34" charset="0"/>
              </a:rPr>
              <a:t>Ma come funzionano le emozioni?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800" dirty="0">
                <a:hlinkClick r:id="rId2" action="ppaction://hlinkfile"/>
              </a:rPr>
              <a:t>C:\Users\Antonella\Desktop\seminario rabbia\emozioni.mp4</a:t>
            </a:r>
            <a:endParaRPr lang="en-US" sz="1800" dirty="0"/>
          </a:p>
        </p:txBody>
      </p:sp>
      <p:sp>
        <p:nvSpPr>
          <p:cNvPr id="5" name="Smile 4">
            <a:extLst>
              <a:ext uri="{FF2B5EF4-FFF2-40B4-BE49-F238E27FC236}">
                <a16:creationId xmlns:a16="http://schemas.microsoft.com/office/drawing/2014/main" id="{6F4A4FCB-5FC0-4550-B9CA-D3C30BB29C13}"/>
              </a:ext>
            </a:extLst>
          </p:cNvPr>
          <p:cNvSpPr/>
          <p:nvPr/>
        </p:nvSpPr>
        <p:spPr>
          <a:xfrm>
            <a:off x="525515" y="3417573"/>
            <a:ext cx="3622415" cy="327476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66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divano, sedendo, persona&#10;&#10;Descrizione generata con affidabilità molto elevata">
            <a:extLst>
              <a:ext uri="{FF2B5EF4-FFF2-40B4-BE49-F238E27FC236}">
                <a16:creationId xmlns:a16="http://schemas.microsoft.com/office/drawing/2014/main" id="{072A9BC6-AACB-412C-BC66-BFE7502E8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1" r="1569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793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5BB06B75-17F1-4A12-936E-029ABFB5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sz="3700" b="1" dirty="0"/>
              <a:t>Perché è importante conoscere questo funzionamento?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07DC1-5FB1-4545-9A83-6D270222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8"/>
            <a:ext cx="6586489" cy="3909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Perché gli esseri umani sono complessi e abbiamo bisogno di punti di vista differenti per narrare questa complessità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Siamo esseri BIO-PSICO-SOCIALI inseriti, prima ancora di nascere, in una storia unica e irripetibile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Perché abbiamo bisogno, come educatori, di ampliare il numero delle possibilità!</a:t>
            </a:r>
          </a:p>
        </p:txBody>
      </p:sp>
    </p:spTree>
    <p:extLst>
      <p:ext uri="{BB962C8B-B14F-4D97-AF65-F5344CB8AC3E}">
        <p14:creationId xmlns:p14="http://schemas.microsoft.com/office/powerpoint/2010/main" val="264655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90D31-1093-4124-81C1-F08D8827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Vorrei condurvi in una scienza «calda»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2B3A57-1BB3-4C7A-8C2A-8C8F75367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it-IT" dirty="0"/>
              <a:t>Le strutture che formano il nucleo dei sistemi generanti le emozioni nel cervello, coincidono con quelle che producono il nostro stato di coscienza, sono molto antiche dal punto di vista filogenetico e situate nelle regioni profonde.</a:t>
            </a:r>
          </a:p>
          <a:p>
            <a:pPr marL="0" indent="0">
              <a:buNone/>
            </a:pPr>
            <a:r>
              <a:rPr lang="it-IT" dirty="0"/>
              <a:t>                           PAROLA CHIAVE= ACCORGERSI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Le emozioni sono una modalità sensoriale ( Il cervello è ovunque!)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il sé                                                 l’esterno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F9C24F1-56E6-49CB-A3EF-68A26383533D}"/>
              </a:ext>
            </a:extLst>
          </p:cNvPr>
          <p:cNvSpPr/>
          <p:nvPr/>
        </p:nvSpPr>
        <p:spPr>
          <a:xfrm>
            <a:off x="2514600" y="3543300"/>
            <a:ext cx="46863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 descr="Uomo">
            <a:extLst>
              <a:ext uri="{FF2B5EF4-FFF2-40B4-BE49-F238E27FC236}">
                <a16:creationId xmlns:a16="http://schemas.microsoft.com/office/drawing/2014/main" id="{8AC5E957-94FC-426E-A200-84640D32D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1150" y="5360670"/>
            <a:ext cx="914400" cy="914400"/>
          </a:xfrm>
          <a:prstGeom prst="rect">
            <a:avLst/>
          </a:prstGeom>
        </p:spPr>
      </p:pic>
      <p:pic>
        <p:nvPicPr>
          <p:cNvPr id="8" name="Elemento grafico 7" descr="Stelle">
            <a:extLst>
              <a:ext uri="{FF2B5EF4-FFF2-40B4-BE49-F238E27FC236}">
                <a16:creationId xmlns:a16="http://schemas.microsoft.com/office/drawing/2014/main" id="{44B9C7D3-9017-438F-95EB-A9E9AE2E7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5520" y="5360670"/>
            <a:ext cx="914400" cy="91440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879CA5D-DA5E-4EDF-B034-621031EE1CEF}"/>
              </a:ext>
            </a:extLst>
          </p:cNvPr>
          <p:cNvCxnSpPr>
            <a:stCxn id="8" idx="1"/>
          </p:cNvCxnSpPr>
          <p:nvPr/>
        </p:nvCxnSpPr>
        <p:spPr>
          <a:xfrm flipH="1">
            <a:off x="3246120" y="5817870"/>
            <a:ext cx="2819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B27E36C-C799-4BFA-AE16-50A797D39D05}"/>
              </a:ext>
            </a:extLst>
          </p:cNvPr>
          <p:cNvCxnSpPr/>
          <p:nvPr/>
        </p:nvCxnSpPr>
        <p:spPr>
          <a:xfrm>
            <a:off x="3246120" y="6023610"/>
            <a:ext cx="2849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6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natura&#10;&#10;Descrizione generata con affidabilità molto elevata">
            <a:extLst>
              <a:ext uri="{FF2B5EF4-FFF2-40B4-BE49-F238E27FC236}">
                <a16:creationId xmlns:a16="http://schemas.microsoft.com/office/drawing/2014/main" id="{A5517575-3922-4555-9DD9-1C09E846B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8" r="16295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BD90A-87A7-4339-8F0D-9B72D9E1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Le emozioni sono differenti da altre modalità sensoriali, sono rivolte all’interno: solo noi percepiamo le nostre emozioni</a:t>
            </a:r>
          </a:p>
          <a:p>
            <a:pPr marL="0" indent="0">
              <a:buNone/>
            </a:pPr>
            <a:r>
              <a:rPr lang="it-IT" b="1" dirty="0"/>
              <a:t>TUTTI VEDONO LE STELLE, MA SOLTANTO NOI POSSIAMO DIRE CHE COSA CI EVOCANO </a:t>
            </a: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19191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1962</Words>
  <Application>Microsoft Office PowerPoint</Application>
  <PresentationFormat>Widescreen</PresentationFormat>
  <Paragraphs>190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Arial Rounded MT Bold</vt:lpstr>
      <vt:lpstr>Calibri</vt:lpstr>
      <vt:lpstr>Calibri Light</vt:lpstr>
      <vt:lpstr>Tema di Office</vt:lpstr>
      <vt:lpstr>Aiutami a smettere , da solo non ce la faccio!</vt:lpstr>
      <vt:lpstr>«Da solo non ce l’avrei fatta, maestra!»</vt:lpstr>
      <vt:lpstr>Il cammino che faremo insieme…</vt:lpstr>
      <vt:lpstr>Anche noi siamo stati bambini…</vt:lpstr>
      <vt:lpstr>Appuntate su un foglio:</vt:lpstr>
      <vt:lpstr>Ma come funzionano le emozioni?</vt:lpstr>
      <vt:lpstr>Perché è importante conoscere questo funzionamento?</vt:lpstr>
      <vt:lpstr>Vorrei condurvi in una scienza «calda»</vt:lpstr>
      <vt:lpstr>Presentazione standard di PowerPoint</vt:lpstr>
      <vt:lpstr>Presentazione standard di PowerPoint</vt:lpstr>
      <vt:lpstr>SISTEMI APERTI</vt:lpstr>
      <vt:lpstr>Presentazione standard di PowerPoint</vt:lpstr>
      <vt:lpstr>Che cosa succede ai bambini e ai ragazzi?</vt:lpstr>
      <vt:lpstr>La corteccia prefrontale si occupa di gestire funzioni fondamentali</vt:lpstr>
      <vt:lpstr>Presentazione standard di PowerPoint</vt:lpstr>
      <vt:lpstr>IMPORTANTE!</vt:lpstr>
      <vt:lpstr>Quando arriva la rabbia?</vt:lpstr>
      <vt:lpstr>Entriamo nel mondo dei bambini!</vt:lpstr>
      <vt:lpstr>Presentazione standard di PowerPoint</vt:lpstr>
      <vt:lpstr>Ritorniamo , quindi, alla metafora del fiume!</vt:lpstr>
      <vt:lpstr>Che cosa provoca frustrazione nel bambino?</vt:lpstr>
      <vt:lpstr>Importante!</vt:lpstr>
      <vt:lpstr>Come possiamo aiutarli? </vt:lpstr>
      <vt:lpstr>La rabbia e l’oppositività possono essere altoparlanti</vt:lpstr>
      <vt:lpstr>E quando arriva l’adolescenza?</vt:lpstr>
      <vt:lpstr>Due strade molto diverse!</vt:lpstr>
      <vt:lpstr>Presentazione standard di PowerPoint</vt:lpstr>
      <vt:lpstr>Strade senza via d’uscita!</vt:lpstr>
      <vt:lpstr>Presentazione standard di PowerPoint</vt:lpstr>
      <vt:lpstr>In realtà abbiamo molte risorse che, spesso, dimentichiamo di avere…</vt:lpstr>
      <vt:lpstr>Presentazione standard di PowerPoint</vt:lpstr>
      <vt:lpstr>Ci sono condizioni che favoriscono la serenità senza impedire l’espressione emotiva?</vt:lpstr>
      <vt:lpstr>Alcune proposte</vt:lpstr>
      <vt:lpstr>Vale anche per i più grandi!</vt:lpstr>
      <vt:lpstr>I bambini hanno bisogno di ancoraggi fisici che accompagnino la loro educazione emotiva</vt:lpstr>
      <vt:lpstr>Presentazione standard di PowerPoint</vt:lpstr>
      <vt:lpstr>Poi…Forse… Tutti insieme, con i nostri figli, alunni…Possiamo spingerci più in là…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Aiutami a smettere , da solo non ce la faccio!</dc:title>
  <dc:creator>Chiara Negrino</dc:creator>
  <cp:lastModifiedBy>Chiara Negrino</cp:lastModifiedBy>
  <cp:revision>53</cp:revision>
  <dcterms:created xsi:type="dcterms:W3CDTF">2018-02-01T19:29:42Z</dcterms:created>
  <dcterms:modified xsi:type="dcterms:W3CDTF">2018-02-03T09:46:03Z</dcterms:modified>
</cp:coreProperties>
</file>